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3"/>
  </p:notesMasterIdLst>
  <p:sldIdLst>
    <p:sldId id="256" r:id="rId2"/>
    <p:sldId id="913" r:id="rId3"/>
    <p:sldId id="897" r:id="rId4"/>
    <p:sldId id="257" r:id="rId5"/>
    <p:sldId id="258" r:id="rId6"/>
    <p:sldId id="302" r:id="rId7"/>
    <p:sldId id="264" r:id="rId8"/>
    <p:sldId id="903" r:id="rId9"/>
    <p:sldId id="899" r:id="rId10"/>
    <p:sldId id="259" r:id="rId11"/>
    <p:sldId id="267" r:id="rId12"/>
    <p:sldId id="328" r:id="rId13"/>
    <p:sldId id="304" r:id="rId14"/>
    <p:sldId id="327" r:id="rId15"/>
    <p:sldId id="268" r:id="rId16"/>
    <p:sldId id="430" r:id="rId17"/>
    <p:sldId id="314" r:id="rId18"/>
    <p:sldId id="325" r:id="rId19"/>
    <p:sldId id="912" r:id="rId20"/>
    <p:sldId id="303" r:id="rId21"/>
    <p:sldId id="329" r:id="rId22"/>
    <p:sldId id="330" r:id="rId23"/>
    <p:sldId id="326" r:id="rId24"/>
    <p:sldId id="269" r:id="rId25"/>
    <p:sldId id="334" r:id="rId26"/>
    <p:sldId id="313" r:id="rId27"/>
    <p:sldId id="911" r:id="rId28"/>
    <p:sldId id="908" r:id="rId29"/>
    <p:sldId id="901" r:id="rId30"/>
    <p:sldId id="902" r:id="rId31"/>
    <p:sldId id="260" r:id="rId32"/>
    <p:sldId id="910" r:id="rId33"/>
    <p:sldId id="909" r:id="rId34"/>
    <p:sldId id="907" r:id="rId35"/>
    <p:sldId id="261" r:id="rId36"/>
    <p:sldId id="262" r:id="rId37"/>
    <p:sldId id="265" r:id="rId38"/>
    <p:sldId id="266" r:id="rId39"/>
    <p:sldId id="906" r:id="rId40"/>
    <p:sldId id="433" r:id="rId41"/>
    <p:sldId id="43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1C79B5-0C77-154C-BAEA-F12C86D89C94}" v="182" dt="2022-03-17T22:06:39.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94670"/>
  </p:normalViewPr>
  <p:slideViewPr>
    <p:cSldViewPr snapToGrid="0" snapToObjects="1">
      <p:cViewPr varScale="1">
        <p:scale>
          <a:sx n="126" d="100"/>
          <a:sy n="126"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B81C79B5-0C77-154C-BAEA-F12C86D89C94}"/>
    <pc:docChg chg="custSel addSld modSld">
      <pc:chgData name="Clements, William" userId="cbdb0636-a496-422a-8d40-98c53d494d26" providerId="ADAL" clId="{B81C79B5-0C77-154C-BAEA-F12C86D89C94}" dt="2022-03-18T14:52:44.012" v="224" actId="313"/>
      <pc:docMkLst>
        <pc:docMk/>
      </pc:docMkLst>
      <pc:sldChg chg="modSp mod">
        <pc:chgData name="Clements, William" userId="cbdb0636-a496-422a-8d40-98c53d494d26" providerId="ADAL" clId="{B81C79B5-0C77-154C-BAEA-F12C86D89C94}" dt="2022-03-14T14:48:38.815" v="177" actId="20577"/>
        <pc:sldMkLst>
          <pc:docMk/>
          <pc:sldMk cId="3872381034" sldId="257"/>
        </pc:sldMkLst>
        <pc:spChg chg="mod">
          <ac:chgData name="Clements, William" userId="cbdb0636-a496-422a-8d40-98c53d494d26" providerId="ADAL" clId="{B81C79B5-0C77-154C-BAEA-F12C86D89C94}" dt="2022-03-14T14:48:38.815" v="177" actId="20577"/>
          <ac:spMkLst>
            <pc:docMk/>
            <pc:sldMk cId="3872381034" sldId="257"/>
            <ac:spMk id="3" creationId="{5B7F1D5A-3D27-304E-AEB0-F6CA7A9FEE47}"/>
          </ac:spMkLst>
        </pc:spChg>
      </pc:sldChg>
      <pc:sldChg chg="modSp mod">
        <pc:chgData name="Clements, William" userId="cbdb0636-a496-422a-8d40-98c53d494d26" providerId="ADAL" clId="{B81C79B5-0C77-154C-BAEA-F12C86D89C94}" dt="2022-03-16T14:41:59.291" v="215" actId="14100"/>
        <pc:sldMkLst>
          <pc:docMk/>
          <pc:sldMk cId="714368845" sldId="259"/>
        </pc:sldMkLst>
        <pc:spChg chg="mod">
          <ac:chgData name="Clements, William" userId="cbdb0636-a496-422a-8d40-98c53d494d26" providerId="ADAL" clId="{B81C79B5-0C77-154C-BAEA-F12C86D89C94}" dt="2022-03-16T14:41:59.291" v="215" actId="14100"/>
          <ac:spMkLst>
            <pc:docMk/>
            <pc:sldMk cId="714368845" sldId="259"/>
            <ac:spMk id="2" creationId="{636EDEF4-8ABD-A04A-B2DF-45E5F9B76BAB}"/>
          </ac:spMkLst>
        </pc:spChg>
      </pc:sldChg>
      <pc:sldChg chg="addSp modSp mod">
        <pc:chgData name="Clements, William" userId="cbdb0636-a496-422a-8d40-98c53d494d26" providerId="ADAL" clId="{B81C79B5-0C77-154C-BAEA-F12C86D89C94}" dt="2022-03-16T14:43:43.272" v="218" actId="20577"/>
        <pc:sldMkLst>
          <pc:docMk/>
          <pc:sldMk cId="1850159676" sldId="269"/>
        </pc:sldMkLst>
        <pc:spChg chg="mod">
          <ac:chgData name="Clements, William" userId="cbdb0636-a496-422a-8d40-98c53d494d26" providerId="ADAL" clId="{B81C79B5-0C77-154C-BAEA-F12C86D89C94}" dt="2022-03-16T14:43:43.272" v="218" actId="20577"/>
          <ac:spMkLst>
            <pc:docMk/>
            <pc:sldMk cId="1850159676" sldId="269"/>
            <ac:spMk id="3" creationId="{1EBD7BCC-AAA1-A84C-97A4-8B093F2374C0}"/>
          </ac:spMkLst>
        </pc:spChg>
        <pc:picChg chg="add mod">
          <ac:chgData name="Clements, William" userId="cbdb0636-a496-422a-8d40-98c53d494d26" providerId="ADAL" clId="{B81C79B5-0C77-154C-BAEA-F12C86D89C94}" dt="2022-03-16T14:43:39.778" v="217" actId="1076"/>
          <ac:picMkLst>
            <pc:docMk/>
            <pc:sldMk cId="1850159676" sldId="269"/>
            <ac:picMk id="4" creationId="{07D1C76B-5BA5-C244-A403-75457B7B1BB4}"/>
          </ac:picMkLst>
        </pc:picChg>
      </pc:sldChg>
      <pc:sldChg chg="modSp mod">
        <pc:chgData name="Clements, William" userId="cbdb0636-a496-422a-8d40-98c53d494d26" providerId="ADAL" clId="{B81C79B5-0C77-154C-BAEA-F12C86D89C94}" dt="2022-03-15T18:18:46.329" v="213" actId="207"/>
        <pc:sldMkLst>
          <pc:docMk/>
          <pc:sldMk cId="3938862679" sldId="304"/>
        </pc:sldMkLst>
        <pc:spChg chg="mod">
          <ac:chgData name="Clements, William" userId="cbdb0636-a496-422a-8d40-98c53d494d26" providerId="ADAL" clId="{B81C79B5-0C77-154C-BAEA-F12C86D89C94}" dt="2022-03-15T18:18:46.329" v="213" actId="207"/>
          <ac:spMkLst>
            <pc:docMk/>
            <pc:sldMk cId="3938862679" sldId="304"/>
            <ac:spMk id="6" creationId="{00000000-0000-0000-0000-000000000000}"/>
          </ac:spMkLst>
        </pc:spChg>
      </pc:sldChg>
      <pc:sldChg chg="modSp mod">
        <pc:chgData name="Clements, William" userId="cbdb0636-a496-422a-8d40-98c53d494d26" providerId="ADAL" clId="{B81C79B5-0C77-154C-BAEA-F12C86D89C94}" dt="2022-03-17T22:06:43.910" v="222" actId="1076"/>
        <pc:sldMkLst>
          <pc:docMk/>
          <pc:sldMk cId="3414248373" sldId="314"/>
        </pc:sldMkLst>
        <pc:picChg chg="mod">
          <ac:chgData name="Clements, William" userId="cbdb0636-a496-422a-8d40-98c53d494d26" providerId="ADAL" clId="{B81C79B5-0C77-154C-BAEA-F12C86D89C94}" dt="2022-03-17T22:06:43.910" v="222" actId="1076"/>
          <ac:picMkLst>
            <pc:docMk/>
            <pc:sldMk cId="3414248373" sldId="314"/>
            <ac:picMk id="20" creationId="{00000000-0000-0000-0000-000000000000}"/>
          </ac:picMkLst>
        </pc:picChg>
      </pc:sldChg>
      <pc:sldChg chg="addSp modSp mod modAnim">
        <pc:chgData name="Clements, William" userId="cbdb0636-a496-422a-8d40-98c53d494d26" providerId="ADAL" clId="{B81C79B5-0C77-154C-BAEA-F12C86D89C94}" dt="2022-03-14T14:51:05.741" v="211"/>
        <pc:sldMkLst>
          <pc:docMk/>
          <pc:sldMk cId="3728995035" sldId="328"/>
        </pc:sldMkLst>
        <pc:spChg chg="add mod">
          <ac:chgData name="Clements, William" userId="cbdb0636-a496-422a-8d40-98c53d494d26" providerId="ADAL" clId="{B81C79B5-0C77-154C-BAEA-F12C86D89C94}" dt="2022-03-14T14:50:27.642" v="208" actId="1076"/>
          <ac:spMkLst>
            <pc:docMk/>
            <pc:sldMk cId="3728995035" sldId="328"/>
            <ac:spMk id="6" creationId="{A8A4E625-4F6B-BC40-9E69-5CC7D139B686}"/>
          </ac:spMkLst>
        </pc:spChg>
      </pc:sldChg>
      <pc:sldChg chg="modSp mod">
        <pc:chgData name="Clements, William" userId="cbdb0636-a496-422a-8d40-98c53d494d26" providerId="ADAL" clId="{B81C79B5-0C77-154C-BAEA-F12C86D89C94}" dt="2022-03-18T14:52:44.012" v="224" actId="313"/>
        <pc:sldMkLst>
          <pc:docMk/>
          <pc:sldMk cId="1951752903" sldId="910"/>
        </pc:sldMkLst>
        <pc:spChg chg="mod">
          <ac:chgData name="Clements, William" userId="cbdb0636-a496-422a-8d40-98c53d494d26" providerId="ADAL" clId="{B81C79B5-0C77-154C-BAEA-F12C86D89C94}" dt="2022-03-18T14:52:44.012" v="224" actId="313"/>
          <ac:spMkLst>
            <pc:docMk/>
            <pc:sldMk cId="1951752903" sldId="910"/>
            <ac:spMk id="4" creationId="{6DCE3037-6172-A44D-B59C-950C8D365CE4}"/>
          </ac:spMkLst>
        </pc:spChg>
      </pc:sldChg>
      <pc:sldChg chg="modSp new mod">
        <pc:chgData name="Clements, William" userId="cbdb0636-a496-422a-8d40-98c53d494d26" providerId="ADAL" clId="{B81C79B5-0C77-154C-BAEA-F12C86D89C94}" dt="2022-03-14T14:34:21.480" v="38" actId="20577"/>
        <pc:sldMkLst>
          <pc:docMk/>
          <pc:sldMk cId="3318169570" sldId="912"/>
        </pc:sldMkLst>
        <pc:spChg chg="mod">
          <ac:chgData name="Clements, William" userId="cbdb0636-a496-422a-8d40-98c53d494d26" providerId="ADAL" clId="{B81C79B5-0C77-154C-BAEA-F12C86D89C94}" dt="2022-03-14T14:34:21.480" v="38" actId="20577"/>
          <ac:spMkLst>
            <pc:docMk/>
            <pc:sldMk cId="3318169570" sldId="912"/>
            <ac:spMk id="2" creationId="{C81D1A46-4EB2-3D41-8CE2-EDE6A616FE8E}"/>
          </ac:spMkLst>
        </pc:spChg>
      </pc:sldChg>
      <pc:sldChg chg="add">
        <pc:chgData name="Clements, William" userId="cbdb0636-a496-422a-8d40-98c53d494d26" providerId="ADAL" clId="{B81C79B5-0C77-154C-BAEA-F12C86D89C94}" dt="2022-03-15T19:32:16.932" v="214"/>
        <pc:sldMkLst>
          <pc:docMk/>
          <pc:sldMk cId="967674940" sldId="9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5BCA7-DBAE-7249-B4BB-3D6D66EE236B}" type="datetimeFigureOut">
              <a:rPr lang="en-US" smtClean="0"/>
              <a:t>3/18/22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0B2F2-A044-6744-9DA4-F725B95181FA}" type="slidenum">
              <a:rPr lang="en-US" smtClean="0"/>
              <a:t>‹#›</a:t>
            </a:fld>
            <a:endParaRPr lang="en-US"/>
          </a:p>
        </p:txBody>
      </p:sp>
    </p:spTree>
    <p:extLst>
      <p:ext uri="{BB962C8B-B14F-4D97-AF65-F5344CB8AC3E}">
        <p14:creationId xmlns:p14="http://schemas.microsoft.com/office/powerpoint/2010/main" val="44754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26EE6-A9ED-411B-A630-2A68207BF3AC}" type="slidenum">
              <a:rPr lang="en-US" smtClean="0"/>
              <a:t>17</a:t>
            </a:fld>
            <a:endParaRPr lang="en-US"/>
          </a:p>
        </p:txBody>
      </p:sp>
    </p:spTree>
    <p:extLst>
      <p:ext uri="{BB962C8B-B14F-4D97-AF65-F5344CB8AC3E}">
        <p14:creationId xmlns:p14="http://schemas.microsoft.com/office/powerpoint/2010/main" val="163447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26EE6-A9ED-411B-A630-2A68207BF3AC}" type="slidenum">
              <a:rPr lang="en-US" smtClean="0"/>
              <a:t>22</a:t>
            </a:fld>
            <a:endParaRPr lang="en-US"/>
          </a:p>
        </p:txBody>
      </p:sp>
    </p:spTree>
    <p:extLst>
      <p:ext uri="{BB962C8B-B14F-4D97-AF65-F5344CB8AC3E}">
        <p14:creationId xmlns:p14="http://schemas.microsoft.com/office/powerpoint/2010/main" val="415578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B3A7CCD-7962-4B05-9061-35F5904210A9}" type="slidenum">
              <a:rPr lang="en-US"/>
              <a:pPr/>
              <a:t>26</a:t>
            </a:fld>
            <a:endParaRPr lang="en-US"/>
          </a:p>
        </p:txBody>
      </p:sp>
      <p:sp>
        <p:nvSpPr>
          <p:cNvPr id="537602" name="Rectangle 2"/>
          <p:cNvSpPr>
            <a:spLocks noGrp="1" noRot="1" noChangeAspect="1" noChangeArrowheads="1" noTextEdit="1"/>
          </p:cNvSpPr>
          <p:nvPr>
            <p:ph type="sldImg"/>
          </p:nvPr>
        </p:nvSpPr>
        <p:spPr>
          <a:xfrm>
            <a:off x="406400" y="698500"/>
            <a:ext cx="6197600" cy="3486150"/>
          </a:xfrm>
          <a:ln/>
        </p:spPr>
      </p:sp>
      <p:sp>
        <p:nvSpPr>
          <p:cNvPr id="537603" name="Rectangle 3"/>
          <p:cNvSpPr>
            <a:spLocks noGrp="1" noChangeArrowheads="1"/>
          </p:cNvSpPr>
          <p:nvPr>
            <p:ph type="body" idx="1"/>
          </p:nvPr>
        </p:nvSpPr>
        <p:spPr>
          <a:xfrm>
            <a:off x="701675" y="4416425"/>
            <a:ext cx="5607050" cy="4181475"/>
          </a:xfrm>
        </p:spPr>
        <p:txBody>
          <a:bodyPr/>
          <a:lstStyle/>
          <a:p>
            <a:endParaRPr lang="en-US"/>
          </a:p>
          <a:p>
            <a:r>
              <a:rPr lang="en-US"/>
              <a:t>Brief discussion of Federal Enterprise Architecture / OMB Business Reference Model / </a:t>
            </a:r>
          </a:p>
          <a:p>
            <a:pPr lvl="1"/>
            <a:r>
              <a:rPr lang="en-US"/>
              <a:t>Why &amp; How was model established?</a:t>
            </a:r>
          </a:p>
          <a:p>
            <a:pPr lvl="1"/>
            <a:r>
              <a:rPr lang="en-US"/>
              <a:t>Discuss relationship with NIST SP 800-60 – </a:t>
            </a:r>
          </a:p>
          <a:p>
            <a:pPr lvl="1"/>
            <a:r>
              <a:rPr lang="en-US"/>
              <a:t>Lines of Business / Subfunction</a:t>
            </a:r>
          </a:p>
          <a:p>
            <a:pPr lvl="1"/>
            <a:r>
              <a:rPr lang="en-US"/>
              <a:t>Subfunctions = Information Types (NIST)</a:t>
            </a:r>
          </a:p>
          <a:p>
            <a:pPr lvl="1"/>
            <a:r>
              <a:rPr lang="en-US"/>
              <a:t>List is not all encompassing</a:t>
            </a:r>
          </a:p>
          <a:p>
            <a:r>
              <a:rPr lang="en-US"/>
              <a:t>800-60 not obviate the need to perform the FIPS 199 Security Categorization exercise</a:t>
            </a:r>
          </a:p>
          <a:p>
            <a:r>
              <a:rPr lang="en-US"/>
              <a:t>Why?</a:t>
            </a:r>
          </a:p>
          <a:p>
            <a:r>
              <a:rPr lang="en-US"/>
              <a:t>When is it used?</a:t>
            </a:r>
          </a:p>
          <a:p>
            <a:r>
              <a:rPr lang="en-US"/>
              <a:t>How?</a:t>
            </a:r>
          </a:p>
          <a:p>
            <a:r>
              <a:rPr lang="en-US"/>
              <a:t>“Bottoms Up / Top Down”   </a:t>
            </a:r>
          </a:p>
          <a:p>
            <a:r>
              <a:rPr lang="en-US"/>
              <a:t>System Owner to evaluate data types </a:t>
            </a:r>
          </a:p>
          <a:p>
            <a:endParaRPr lang="en-US"/>
          </a:p>
        </p:txBody>
      </p:sp>
    </p:spTree>
    <p:extLst>
      <p:ext uri="{BB962C8B-B14F-4D97-AF65-F5344CB8AC3E}">
        <p14:creationId xmlns:p14="http://schemas.microsoft.com/office/powerpoint/2010/main" val="278842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A46E3D-4292-CF49-BE06-FEBB2393A317}" type="datetimeFigureOut">
              <a:rPr lang="en-US" smtClean="0"/>
              <a:t>3/18/22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167153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A46E3D-4292-CF49-BE06-FEBB2393A317}" type="datetimeFigureOut">
              <a:rPr lang="en-US" smtClean="0"/>
              <a:t>3/18/22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1341185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A46E3D-4292-CF49-BE06-FEBB2393A317}" type="datetimeFigureOut">
              <a:rPr lang="en-US" smtClean="0"/>
              <a:t>3/18/22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106925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73152"/>
            <a:ext cx="8940800" cy="838200"/>
          </a:xfrm>
        </p:spPr>
        <p:txBody>
          <a:bodyPr/>
          <a:lstStyle/>
          <a:p>
            <a:r>
              <a:rPr lang="en-US"/>
              <a:t>Click to edit Master 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89"/>
          <p:cNvSpPr>
            <a:spLocks noGrp="1" noChangeArrowheads="1"/>
          </p:cNvSpPr>
          <p:nvPr>
            <p:ph type="sldNum" sz="quarter" idx="11"/>
          </p:nvPr>
        </p:nvSpPr>
        <p:spPr>
          <a:ln/>
        </p:spPr>
        <p:txBody>
          <a:bodyPr/>
          <a:lstStyle>
            <a:lvl1pPr>
              <a:defRPr/>
            </a:lvl1pPr>
          </a:lstStyle>
          <a:p>
            <a:fld id="{F6EFC63E-F8D9-44BB-A462-AC735E845F95}" type="slidenum">
              <a:rPr lang="en-US"/>
              <a:pPr/>
              <a:t>‹#›</a:t>
            </a:fld>
            <a:endParaRPr lang="en-US" dirty="0"/>
          </a:p>
        </p:txBody>
      </p:sp>
      <p:sp>
        <p:nvSpPr>
          <p:cNvPr id="6" name="Footer Placeholder 4"/>
          <p:cNvSpPr>
            <a:spLocks noGrp="1"/>
          </p:cNvSpPr>
          <p:nvPr>
            <p:ph type="ftr" sz="quarter" idx="3"/>
          </p:nvPr>
        </p:nvSpPr>
        <p:spPr>
          <a:xfrm>
            <a:off x="3390987" y="6657946"/>
            <a:ext cx="5410028" cy="200055"/>
          </a:xfrm>
          <a:prstGeom prst="rect">
            <a:avLst/>
          </a:prstGeom>
        </p:spPr>
        <p:txBody>
          <a:bodyPr wrap="square" anchor="b" anchorCtr="0">
            <a:spAutoFit/>
          </a:bodyPr>
          <a:lstStyle>
            <a:lvl1pPr algn="ctr">
              <a:defRPr sz="700" baseline="0">
                <a:solidFill>
                  <a:schemeClr val="tx1"/>
                </a:solidFill>
                <a:latin typeface="Arial Narrow" pitchFamily="34" charset="0"/>
              </a:defRPr>
            </a:lvl1pPr>
          </a:lstStyle>
          <a:p>
            <a:r>
              <a:rPr lang="en-US" dirty="0"/>
              <a:t>Copyright (c) 2013.  Northrop Grumman Systems Corporation.  All rights reserved.</a:t>
            </a:r>
          </a:p>
        </p:txBody>
      </p:sp>
    </p:spTree>
    <p:extLst>
      <p:ext uri="{BB962C8B-B14F-4D97-AF65-F5344CB8AC3E}">
        <p14:creationId xmlns:p14="http://schemas.microsoft.com/office/powerpoint/2010/main" val="283496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A46E3D-4292-CF49-BE06-FEBB2393A317}" type="datetimeFigureOut">
              <a:rPr lang="en-US" smtClean="0"/>
              <a:t>3/18/22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195996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A46E3D-4292-CF49-BE06-FEBB2393A317}" type="datetimeFigureOut">
              <a:rPr lang="en-US" smtClean="0"/>
              <a:t>3/18/22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258901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A46E3D-4292-CF49-BE06-FEBB2393A317}" type="datetimeFigureOut">
              <a:rPr lang="en-US" smtClean="0"/>
              <a:t>3/18/22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805603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A46E3D-4292-CF49-BE06-FEBB2393A317}" type="datetimeFigureOut">
              <a:rPr lang="en-US" smtClean="0"/>
              <a:t>3/18/22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989982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A46E3D-4292-CF49-BE06-FEBB2393A317}" type="datetimeFigureOut">
              <a:rPr lang="en-US" smtClean="0"/>
              <a:t>3/18/22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185564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46E3D-4292-CF49-BE06-FEBB2393A317}" type="datetimeFigureOut">
              <a:rPr lang="en-US" smtClean="0"/>
              <a:t>3/18/22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367120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A46E3D-4292-CF49-BE06-FEBB2393A317}" type="datetimeFigureOut">
              <a:rPr lang="en-US" smtClean="0"/>
              <a:t>3/18/22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303065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A46E3D-4292-CF49-BE06-FEBB2393A317}" type="datetimeFigureOut">
              <a:rPr lang="en-US" smtClean="0"/>
              <a:t>3/18/22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2444A-AF7D-0244-86F0-ADB0704F4CC7}" type="slidenum">
              <a:rPr lang="en-US" smtClean="0"/>
              <a:t>‹#›</a:t>
            </a:fld>
            <a:endParaRPr lang="en-US"/>
          </a:p>
        </p:txBody>
      </p:sp>
    </p:spTree>
    <p:extLst>
      <p:ext uri="{BB962C8B-B14F-4D97-AF65-F5344CB8AC3E}">
        <p14:creationId xmlns:p14="http://schemas.microsoft.com/office/powerpoint/2010/main" val="336858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46E3D-4292-CF49-BE06-FEBB2393A317}" type="datetimeFigureOut">
              <a:rPr lang="en-US" smtClean="0"/>
              <a:t>3/18/22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2444A-AF7D-0244-86F0-ADB0704F4CC7}" type="slidenum">
              <a:rPr lang="en-US" smtClean="0"/>
              <a:t>‹#›</a:t>
            </a:fld>
            <a:endParaRPr lang="en-US"/>
          </a:p>
        </p:txBody>
      </p:sp>
    </p:spTree>
    <p:extLst>
      <p:ext uri="{BB962C8B-B14F-4D97-AF65-F5344CB8AC3E}">
        <p14:creationId xmlns:p14="http://schemas.microsoft.com/office/powerpoint/2010/main" val="144553814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ntent.byui.edu/items/fb36352f-44a4-473d-bb81-1e5a2ce36646/1/?.vi=file&amp;attachment.uuid=24bae7eb-bb56-4895-9d5c-5510274d0f70"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 Id="rId6" Type="http://schemas.openxmlformats.org/officeDocument/2006/relationships/hyperlink" Target="https://content.byui.edu/file/fb36352f-44a4-473d-bb81-1e5a2ce36646/1/CS%20432%20PDFs/Capability%20Mature%20Model%20for%20Software.pdf" TargetMode="External"/><Relationship Id="rId5" Type="http://schemas.openxmlformats.org/officeDocument/2006/relationships/hyperlink" Target="http://www.software-quality-assurance.org/cmmi-causal-analysis-and-resolution.html" TargetMode="External"/><Relationship Id="rId4" Type="http://schemas.openxmlformats.org/officeDocument/2006/relationships/hyperlink" Target="https://www.techiequality.com/2018/09/05/corrective-and-preventive-action-forma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pmstudycircle.com/risk-register/" TargetMode="External"/><Relationship Id="rId7" Type="http://schemas.openxmlformats.org/officeDocument/2006/relationships/image" Target="../media/image4.jpeg"/><Relationship Id="rId2" Type="http://schemas.openxmlformats.org/officeDocument/2006/relationships/hyperlink" Target="https://pmstudycircle.com/lessons-learned/"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mstudycircle.com/a-short-guide-to-expected-monetary-value-emv/" TargetMode="External"/><Relationship Id="rId4" Type="http://schemas.openxmlformats.org/officeDocument/2006/relationships/hyperlink" Target="https://pmstudycircle.com/issue-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DB4C-3376-E541-B749-7CFD22B48E39}"/>
              </a:ext>
            </a:extLst>
          </p:cNvPr>
          <p:cNvSpPr>
            <a:spLocks noGrp="1"/>
          </p:cNvSpPr>
          <p:nvPr>
            <p:ph type="ctrTitle"/>
          </p:nvPr>
        </p:nvSpPr>
        <p:spPr>
          <a:xfrm>
            <a:off x="3048000" y="1122363"/>
            <a:ext cx="9144000" cy="2387600"/>
          </a:xfrm>
        </p:spPr>
        <p:txBody>
          <a:bodyPr/>
          <a:lstStyle/>
          <a:p>
            <a:r>
              <a:rPr lang="en-US" dirty="0"/>
              <a:t>CSE 474 QA</a:t>
            </a:r>
          </a:p>
        </p:txBody>
      </p:sp>
      <p:sp>
        <p:nvSpPr>
          <p:cNvPr id="3" name="Subtitle 2">
            <a:extLst>
              <a:ext uri="{FF2B5EF4-FFF2-40B4-BE49-F238E27FC236}">
                <a16:creationId xmlns:a16="http://schemas.microsoft.com/office/drawing/2014/main" id="{0D2EFC3C-31DB-964D-A744-64E87D7CCEC2}"/>
              </a:ext>
            </a:extLst>
          </p:cNvPr>
          <p:cNvSpPr>
            <a:spLocks noGrp="1"/>
          </p:cNvSpPr>
          <p:nvPr>
            <p:ph type="subTitle" idx="1"/>
          </p:nvPr>
        </p:nvSpPr>
        <p:spPr>
          <a:xfrm>
            <a:off x="3048000" y="3528219"/>
            <a:ext cx="9144000" cy="1655762"/>
          </a:xfrm>
        </p:spPr>
        <p:txBody>
          <a:bodyPr/>
          <a:lstStyle/>
          <a:p>
            <a:r>
              <a:rPr lang="en-US" dirty="0"/>
              <a:t>Risk Management</a:t>
            </a:r>
          </a:p>
          <a:p>
            <a:r>
              <a:rPr lang="en-US" dirty="0"/>
              <a:t>W. Clements</a:t>
            </a:r>
          </a:p>
        </p:txBody>
      </p:sp>
      <p:pic>
        <p:nvPicPr>
          <p:cNvPr id="4" name="Picture 3">
            <a:extLst>
              <a:ext uri="{FF2B5EF4-FFF2-40B4-BE49-F238E27FC236}">
                <a16:creationId xmlns:a16="http://schemas.microsoft.com/office/drawing/2014/main" id="{F1834EC0-76A2-1C42-92C7-699F20B58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69454" cy="6858000"/>
          </a:xfrm>
          <a:prstGeom prst="rect">
            <a:avLst/>
          </a:prstGeom>
        </p:spPr>
      </p:pic>
    </p:spTree>
    <p:extLst>
      <p:ext uri="{BB962C8B-B14F-4D97-AF65-F5344CB8AC3E}">
        <p14:creationId xmlns:p14="http://schemas.microsoft.com/office/powerpoint/2010/main" val="142576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DEF4-8ABD-A04A-B2DF-45E5F9B76BAB}"/>
              </a:ext>
            </a:extLst>
          </p:cNvPr>
          <p:cNvSpPr>
            <a:spLocks noGrp="1"/>
          </p:cNvSpPr>
          <p:nvPr>
            <p:ph type="title"/>
          </p:nvPr>
        </p:nvSpPr>
        <p:spPr>
          <a:xfrm>
            <a:off x="838200" y="365125"/>
            <a:ext cx="7096760" cy="1325563"/>
          </a:xfrm>
        </p:spPr>
        <p:txBody>
          <a:bodyPr/>
          <a:lstStyle/>
          <a:p>
            <a:r>
              <a:rPr lang="en-US" dirty="0"/>
              <a:t>How do I identify risks and mitigate them?</a:t>
            </a:r>
          </a:p>
        </p:txBody>
      </p:sp>
      <p:sp>
        <p:nvSpPr>
          <p:cNvPr id="3" name="Content Placeholder 2">
            <a:extLst>
              <a:ext uri="{FF2B5EF4-FFF2-40B4-BE49-F238E27FC236}">
                <a16:creationId xmlns:a16="http://schemas.microsoft.com/office/drawing/2014/main" id="{3D846BB7-D3BF-5440-8D42-ED6037886AF1}"/>
              </a:ext>
            </a:extLst>
          </p:cNvPr>
          <p:cNvSpPr>
            <a:spLocks noGrp="1"/>
          </p:cNvSpPr>
          <p:nvPr>
            <p:ph idx="1"/>
          </p:nvPr>
        </p:nvSpPr>
        <p:spPr/>
        <p:txBody>
          <a:bodyPr>
            <a:normAutofit fontScale="70000" lnSpcReduction="20000"/>
          </a:bodyPr>
          <a:lstStyle/>
          <a:p>
            <a:r>
              <a:rPr lang="en-US" dirty="0"/>
              <a:t>Risk Management Process Methodology</a:t>
            </a:r>
          </a:p>
          <a:p>
            <a:r>
              <a:rPr lang="en-US" dirty="0"/>
              <a:t>There are four categories of mitigation actions: Prevention, Transference, Acceptance, and Avoidance. </a:t>
            </a:r>
          </a:p>
          <a:p>
            <a:pPr lvl="1"/>
            <a:r>
              <a:rPr lang="en-US" dirty="0"/>
              <a:t>Prevention is a process put into place to control and monitor factors or triggers that cause and are associated with the risk. </a:t>
            </a:r>
          </a:p>
          <a:p>
            <a:pPr lvl="1"/>
            <a:r>
              <a:rPr lang="en-US" dirty="0"/>
              <a:t>Transference is the process of allowing another party to handle the risk. Examples are outsourcing, insurance, subcontracting, and 3rd party software. </a:t>
            </a:r>
          </a:p>
          <a:p>
            <a:pPr lvl="1"/>
            <a:r>
              <a:rPr lang="en-US" dirty="0"/>
              <a:t>Acceptance is the process of having the resources available to handle the effects of the risk.</a:t>
            </a:r>
          </a:p>
          <a:p>
            <a:pPr lvl="1"/>
            <a:r>
              <a:rPr lang="en-US" dirty="0"/>
              <a:t>Avoidance is the process of not doing the actions that lead to the activities, factors, or triggers that cause the risk. </a:t>
            </a:r>
          </a:p>
          <a:p>
            <a:r>
              <a:rPr lang="en-US" b="1" dirty="0"/>
              <a:t>Part 1: Identify 20-25 risks associated with programming or testing.</a:t>
            </a:r>
          </a:p>
          <a:p>
            <a:pPr lvl="1"/>
            <a:r>
              <a:rPr lang="en-US" dirty="0"/>
              <a:t>The Certified SW Quality Engineering Handbook, Chap 17, identifies several categories of risks. Technical risks</a:t>
            </a:r>
          </a:p>
          <a:p>
            <a:pPr lvl="1"/>
            <a:r>
              <a:rPr lang="en-US" dirty="0"/>
              <a:t>Management risks, Financial risks, Contractual and legal risks, Personal risks, Other resources risks (Security, etc.).</a:t>
            </a:r>
          </a:p>
          <a:p>
            <a:r>
              <a:rPr lang="en-US" b="1" dirty="0"/>
              <a:t>Part II: Create risk issues into Risk Phrases.</a:t>
            </a:r>
          </a:p>
          <a:p>
            <a:pPr lvl="1"/>
            <a:r>
              <a:rPr lang="en-US" dirty="0"/>
              <a:t>Given the &lt;Condition&gt; there is a possibility that &lt;Event&gt; may occur, causing &lt;Consequence&gt; </a:t>
            </a:r>
          </a:p>
          <a:p>
            <a:pPr lvl="1"/>
            <a:r>
              <a:rPr lang="en-US" dirty="0"/>
              <a:t>Or Given the &lt;Conditions&gt;, if this &lt;Event&gt;, then these &lt;Consequences&gt;.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F9863C33-CD04-1441-B621-1B50C4A25196}"/>
              </a:ext>
            </a:extLst>
          </p:cNvPr>
          <p:cNvPicPr>
            <a:picLocks noChangeAspect="1"/>
          </p:cNvPicPr>
          <p:nvPr/>
        </p:nvPicPr>
        <p:blipFill>
          <a:blip r:embed="rId2"/>
          <a:stretch>
            <a:fillRect/>
          </a:stretch>
        </p:blipFill>
        <p:spPr>
          <a:xfrm>
            <a:off x="8142514" y="0"/>
            <a:ext cx="4049486" cy="2232894"/>
          </a:xfrm>
          <a:prstGeom prst="rect">
            <a:avLst/>
          </a:prstGeom>
        </p:spPr>
      </p:pic>
    </p:spTree>
    <p:extLst>
      <p:ext uri="{BB962C8B-B14F-4D97-AF65-F5344CB8AC3E}">
        <p14:creationId xmlns:p14="http://schemas.microsoft.com/office/powerpoint/2010/main" val="714368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71A9-E413-BB4B-AA5A-CAC8376A3D5E}"/>
              </a:ext>
            </a:extLst>
          </p:cNvPr>
          <p:cNvSpPr>
            <a:spLocks noGrp="1"/>
          </p:cNvSpPr>
          <p:nvPr>
            <p:ph type="title"/>
          </p:nvPr>
        </p:nvSpPr>
        <p:spPr/>
        <p:txBody>
          <a:bodyPr/>
          <a:lstStyle/>
          <a:p>
            <a:r>
              <a:rPr lang="en-US" dirty="0"/>
              <a:t>Capability Mature Model for Software, Version 1.1</a:t>
            </a:r>
          </a:p>
        </p:txBody>
      </p:sp>
      <p:sp>
        <p:nvSpPr>
          <p:cNvPr id="3" name="Content Placeholder 2">
            <a:extLst>
              <a:ext uri="{FF2B5EF4-FFF2-40B4-BE49-F238E27FC236}">
                <a16:creationId xmlns:a16="http://schemas.microsoft.com/office/drawing/2014/main" id="{B683FC40-44B4-AE41-9BC2-40CBA339C846}"/>
              </a:ext>
            </a:extLst>
          </p:cNvPr>
          <p:cNvSpPr>
            <a:spLocks noGrp="1"/>
          </p:cNvSpPr>
          <p:nvPr>
            <p:ph idx="1"/>
          </p:nvPr>
        </p:nvSpPr>
        <p:spPr/>
        <p:txBody>
          <a:bodyPr>
            <a:normAutofit fontScale="55000" lnSpcReduction="20000"/>
          </a:bodyPr>
          <a:lstStyle/>
          <a:p>
            <a:r>
              <a:rPr lang="en-US" dirty="0"/>
              <a:t>Annex J Hazard, security, and risk analysis -just risk analysis</a:t>
            </a:r>
          </a:p>
          <a:p>
            <a:r>
              <a:rPr lang="en-US" b="1" dirty="0"/>
              <a:t>J.4 Risk analysis </a:t>
            </a:r>
            <a:endParaRPr lang="en-US" dirty="0"/>
          </a:p>
          <a:p>
            <a:r>
              <a:rPr lang="en-US" b="1" dirty="0"/>
              <a:t>J.4.1 Risk analysis objectives </a:t>
            </a:r>
            <a:endParaRPr lang="en-US" dirty="0"/>
          </a:p>
          <a:p>
            <a:r>
              <a:rPr lang="en-US" b="1" dirty="0"/>
              <a:t>J.4.2 Risk analysis context </a:t>
            </a:r>
            <a:endParaRPr lang="en-US" dirty="0"/>
          </a:p>
          <a:p>
            <a:r>
              <a:rPr lang="en-US" b="1" dirty="0"/>
              <a:t>J.4.3 V&amp;V risk analysis </a:t>
            </a:r>
          </a:p>
          <a:p>
            <a:r>
              <a:rPr lang="en-US" b="1" dirty="0"/>
              <a:t>J.4.3.1 Risk identification </a:t>
            </a:r>
            <a:endParaRPr lang="en-US" dirty="0"/>
          </a:p>
          <a:p>
            <a:pPr lvl="1"/>
            <a:r>
              <a:rPr lang="en-US" dirty="0"/>
              <a:t>a)  Risk that the system, as specified, will not meet stakeholder needs and requirements. </a:t>
            </a:r>
          </a:p>
          <a:p>
            <a:pPr lvl="1"/>
            <a:r>
              <a:rPr lang="en-US" dirty="0"/>
              <a:t>b)  Risk that the system may exhibit undesired behavior. </a:t>
            </a:r>
          </a:p>
          <a:p>
            <a:pPr lvl="1"/>
            <a:r>
              <a:rPr lang="en-US" dirty="0"/>
              <a:t>c)  Risk that engineering and integration plans will not enable accomplishment of V&amp;V objectives through system integration/buildup. </a:t>
            </a:r>
          </a:p>
          <a:p>
            <a:pPr lvl="1"/>
            <a:r>
              <a:rPr lang="en-US" dirty="0"/>
              <a:t>d)  Risk that the acceptability of system or system elements cannot be determined. </a:t>
            </a:r>
          </a:p>
          <a:p>
            <a:pPr lvl="1"/>
            <a:r>
              <a:rPr lang="en-US" dirty="0"/>
              <a:t>e)  Risk that artifact quality or defect trends will impair accomplishment of project milestones or system operational objectives. </a:t>
            </a:r>
          </a:p>
          <a:p>
            <a:pPr lvl="1"/>
            <a:r>
              <a:rPr lang="en-US" dirty="0"/>
              <a:t>f)  Risk that the likelihood of reaching a defined hazardous condition is too high. </a:t>
            </a:r>
          </a:p>
          <a:p>
            <a:pPr lvl="1"/>
            <a:r>
              <a:rPr lang="en-US" dirty="0"/>
              <a:t>g)  Risk that security threats protections are not adequate. </a:t>
            </a:r>
          </a:p>
          <a:p>
            <a:pPr lvl="1"/>
            <a:r>
              <a:rPr lang="en-US" dirty="0"/>
              <a:t>h)  Risk that security vulnerabilities are not adequately ameliorated. </a:t>
            </a:r>
          </a:p>
          <a:p>
            <a:pPr lvl="1"/>
            <a:r>
              <a:rPr lang="en-US" dirty="0" err="1"/>
              <a:t>i</a:t>
            </a:r>
            <a:r>
              <a:rPr lang="en-US" dirty="0"/>
              <a:t>)  Risk that the system is not maintainable. </a:t>
            </a:r>
          </a:p>
          <a:p>
            <a:r>
              <a:rPr lang="en-US" b="1" dirty="0"/>
              <a:t>J.4.3.2 Risk estimation </a:t>
            </a:r>
            <a:endParaRPr lang="en-US" dirty="0"/>
          </a:p>
          <a:p>
            <a:r>
              <a:rPr lang="en-US" b="1" dirty="0"/>
              <a:t>J.4.3.3 Risk evaluation </a:t>
            </a:r>
            <a:endParaRPr lang="en-US" dirty="0"/>
          </a:p>
          <a:p>
            <a:endParaRPr lang="en-US" dirty="0"/>
          </a:p>
        </p:txBody>
      </p:sp>
    </p:spTree>
    <p:extLst>
      <p:ext uri="{BB962C8B-B14F-4D97-AF65-F5344CB8AC3E}">
        <p14:creationId xmlns:p14="http://schemas.microsoft.com/office/powerpoint/2010/main" val="2744872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622104" y="18724"/>
            <a:ext cx="3281819" cy="6595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1"/>
            <a:ext cx="3331923" cy="6595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98279" y="-1"/>
            <a:ext cx="2993721" cy="661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1"/>
          <p:cNvSpPr txBox="1">
            <a:spLocks noChangeArrowheads="1"/>
          </p:cNvSpPr>
          <p:nvPr/>
        </p:nvSpPr>
        <p:spPr bwMode="auto">
          <a:xfrm>
            <a:off x="1847273" y="6613742"/>
            <a:ext cx="6891338" cy="284162"/>
          </a:xfrm>
          <a:prstGeom prst="rect">
            <a:avLst/>
          </a:prstGeom>
          <a:noFill/>
          <a:ln w="9525">
            <a:noFill/>
            <a:miter lim="800000"/>
            <a:headEnd/>
            <a:tailEnd/>
          </a:ln>
        </p:spPr>
        <p:txBody>
          <a:bodyPr wrap="none"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eaLnBrk="0" hangingPunct="0">
              <a:spcBef>
                <a:spcPct val="50000"/>
              </a:spcBef>
            </a:pPr>
            <a:r>
              <a:rPr lang="en-US" sz="1300" b="1" dirty="0">
                <a:latin typeface="Arial" charset="0"/>
              </a:rPr>
              <a:t>Note: See the Taxonomy-Based Risk Identification, June 1993, SEI (CMU/SEI-93-TR-6)</a:t>
            </a:r>
          </a:p>
        </p:txBody>
      </p:sp>
      <p:sp>
        <p:nvSpPr>
          <p:cNvPr id="6" name="TextBox 5">
            <a:extLst>
              <a:ext uri="{FF2B5EF4-FFF2-40B4-BE49-F238E27FC236}">
                <a16:creationId xmlns:a16="http://schemas.microsoft.com/office/drawing/2014/main" id="{A8A4E625-4F6B-BC40-9E69-5CC7D139B686}"/>
              </a:ext>
            </a:extLst>
          </p:cNvPr>
          <p:cNvSpPr txBox="1"/>
          <p:nvPr/>
        </p:nvSpPr>
        <p:spPr>
          <a:xfrm>
            <a:off x="2377478" y="1036320"/>
            <a:ext cx="2819875" cy="369332"/>
          </a:xfrm>
          <a:prstGeom prst="rect">
            <a:avLst/>
          </a:prstGeom>
          <a:noFill/>
        </p:spPr>
        <p:txBody>
          <a:bodyPr wrap="none" rtlCol="0">
            <a:spAutoFit/>
          </a:bodyPr>
          <a:lstStyle/>
          <a:p>
            <a:r>
              <a:rPr lang="en-US" dirty="0"/>
              <a:t>But we don’t have any risks!</a:t>
            </a:r>
          </a:p>
        </p:txBody>
      </p:sp>
    </p:spTree>
    <p:extLst>
      <p:ext uri="{BB962C8B-B14F-4D97-AF65-F5344CB8AC3E}">
        <p14:creationId xmlns:p14="http://schemas.microsoft.com/office/powerpoint/2010/main" val="37289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112000" cy="1325563"/>
          </a:xfrm>
        </p:spPr>
        <p:txBody>
          <a:bodyPr>
            <a:normAutofit/>
          </a:bodyPr>
          <a:lstStyle/>
          <a:p>
            <a:r>
              <a:rPr lang="en-US" b="1" dirty="0"/>
              <a:t>A Short Guide to Project Risk Management Plan</a:t>
            </a:r>
            <a:endParaRPr lang="en-US" dirty="0"/>
          </a:p>
        </p:txBody>
      </p:sp>
      <p:sp>
        <p:nvSpPr>
          <p:cNvPr id="3" name="Content Placeholder 2"/>
          <p:cNvSpPr>
            <a:spLocks noGrp="1"/>
          </p:cNvSpPr>
          <p:nvPr>
            <p:ph sz="half" idx="1"/>
          </p:nvPr>
        </p:nvSpPr>
        <p:spPr>
          <a:xfrm>
            <a:off x="390237" y="2138011"/>
            <a:ext cx="4184035" cy="3880772"/>
          </a:xfrm>
        </p:spPr>
        <p:txBody>
          <a:bodyPr>
            <a:normAutofit fontScale="92500" lnSpcReduction="20000"/>
          </a:bodyPr>
          <a:lstStyle/>
          <a:p>
            <a:r>
              <a:rPr lang="en-US" dirty="0"/>
              <a:t>Steps in a risk management plan are as follows:</a:t>
            </a:r>
          </a:p>
          <a:p>
            <a:pPr lvl="1"/>
            <a:r>
              <a:rPr lang="en-US" dirty="0"/>
              <a:t>Plan Risk Management</a:t>
            </a:r>
          </a:p>
          <a:p>
            <a:pPr lvl="1"/>
            <a:r>
              <a:rPr lang="en-US" dirty="0"/>
              <a:t>Identify Risks</a:t>
            </a:r>
          </a:p>
          <a:p>
            <a:pPr lvl="1"/>
            <a:r>
              <a:rPr lang="en-US" dirty="0"/>
              <a:t>Analyze Risks</a:t>
            </a:r>
          </a:p>
          <a:p>
            <a:pPr lvl="1"/>
            <a:r>
              <a:rPr lang="en-US" dirty="0"/>
              <a:t>Planning the Responses</a:t>
            </a:r>
          </a:p>
          <a:p>
            <a:pPr lvl="1"/>
            <a:r>
              <a:rPr lang="en-US" dirty="0"/>
              <a:t>Monitor and Control the Risks</a:t>
            </a:r>
          </a:p>
          <a:p>
            <a:endParaRPr lang="en-US" dirty="0"/>
          </a:p>
          <a:p>
            <a:pPr marL="0" indent="0">
              <a:buNone/>
            </a:pPr>
            <a:r>
              <a:rPr lang="en-US" dirty="0"/>
              <a:t>If the opposite of Risks is Opportunities, what are the opposite of risk mitigations?</a:t>
            </a:r>
          </a:p>
          <a:p>
            <a:endParaRPr lang="en-US" dirty="0"/>
          </a:p>
          <a:p>
            <a:endParaRPr lang="en-US" dirty="0"/>
          </a:p>
        </p:txBody>
      </p:sp>
      <p:sp>
        <p:nvSpPr>
          <p:cNvPr id="5" name="TextBox 4"/>
          <p:cNvSpPr txBox="1"/>
          <p:nvPr/>
        </p:nvSpPr>
        <p:spPr>
          <a:xfrm>
            <a:off x="8037914" y="163634"/>
            <a:ext cx="4154086" cy="14773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Different Mitigation</a:t>
            </a:r>
          </a:p>
          <a:p>
            <a:pPr lvl="1"/>
            <a:r>
              <a:rPr lang="en-US" dirty="0"/>
              <a:t>Prevention: 		Countermeasures</a:t>
            </a:r>
          </a:p>
          <a:p>
            <a:pPr lvl="1"/>
            <a:r>
              <a:rPr lang="en-US" dirty="0"/>
              <a:t>Transference: 		Insurance</a:t>
            </a:r>
          </a:p>
          <a:p>
            <a:pPr lvl="1"/>
            <a:r>
              <a:rPr lang="en-US" dirty="0"/>
              <a:t>Acceptance: 		Do Nothing</a:t>
            </a:r>
          </a:p>
          <a:p>
            <a:pPr lvl="1"/>
            <a:r>
              <a:rPr lang="en-US" dirty="0"/>
              <a:t>Avoidance/ Reject:	Stop Activity</a:t>
            </a:r>
          </a:p>
        </p:txBody>
      </p:sp>
      <p:grpSp>
        <p:nvGrpSpPr>
          <p:cNvPr id="7" name="Group 6">
            <a:extLst>
              <a:ext uri="{FF2B5EF4-FFF2-40B4-BE49-F238E27FC236}">
                <a16:creationId xmlns:a16="http://schemas.microsoft.com/office/drawing/2014/main" id="{4AD571EB-097B-4015-90A2-19EEDAB32FE8}"/>
              </a:ext>
            </a:extLst>
          </p:cNvPr>
          <p:cNvGrpSpPr/>
          <p:nvPr/>
        </p:nvGrpSpPr>
        <p:grpSpPr>
          <a:xfrm>
            <a:off x="5080000" y="1737360"/>
            <a:ext cx="7112000" cy="4529487"/>
            <a:chOff x="5080000" y="1737360"/>
            <a:chExt cx="7112000" cy="4529487"/>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1737360"/>
              <a:ext cx="7112000" cy="452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696468" y="3893731"/>
              <a:ext cx="1242648" cy="646331"/>
            </a:xfrm>
            <a:prstGeom prst="rect">
              <a:avLst/>
            </a:prstGeom>
            <a:noFill/>
          </p:spPr>
          <p:txBody>
            <a:bodyPr wrap="none" rtlCol="0">
              <a:spAutoFit/>
            </a:bodyPr>
            <a:lstStyle/>
            <a:p>
              <a:r>
                <a:rPr lang="en-US" dirty="0">
                  <a:solidFill>
                    <a:schemeClr val="bg1"/>
                  </a:solidFill>
                </a:rPr>
                <a:t>Prevention</a:t>
              </a:r>
            </a:p>
            <a:p>
              <a:r>
                <a:rPr lang="en-US" dirty="0"/>
                <a:t>------------</a:t>
              </a:r>
            </a:p>
          </p:txBody>
        </p:sp>
      </p:grpSp>
    </p:spTree>
    <p:extLst>
      <p:ext uri="{BB962C8B-B14F-4D97-AF65-F5344CB8AC3E}">
        <p14:creationId xmlns:p14="http://schemas.microsoft.com/office/powerpoint/2010/main" val="393886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1916430" y="1782516"/>
            <a:ext cx="8420100" cy="1638300"/>
          </a:xfrm>
          <a:prstGeom prst="rect">
            <a:avLst/>
          </a:prstGeom>
          <a:noFill/>
          <a:ln w="9525">
            <a:noFill/>
            <a:miter lim="800000"/>
            <a:headEnd/>
            <a:tailEnd/>
          </a:ln>
          <a:effectLst/>
        </p:spPr>
      </p:pic>
      <p:sp>
        <p:nvSpPr>
          <p:cNvPr id="3" name="Content Placeholder 2"/>
          <p:cNvSpPr txBox="1">
            <a:spLocks/>
          </p:cNvSpPr>
          <p:nvPr/>
        </p:nvSpPr>
        <p:spPr>
          <a:xfrm>
            <a:off x="1916430" y="3431923"/>
            <a:ext cx="8382000" cy="3129515"/>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Something is </a:t>
            </a:r>
            <a:r>
              <a:rPr lang="en-US" b="1" u="sng" dirty="0"/>
              <a:t>specifically actionable</a:t>
            </a:r>
            <a:r>
              <a:rPr lang="en-US" dirty="0"/>
              <a:t> if the following are true: </a:t>
            </a:r>
          </a:p>
          <a:p>
            <a:pPr lvl="1"/>
            <a:r>
              <a:rPr lang="en-US" dirty="0"/>
              <a:t>An activity that has an </a:t>
            </a:r>
            <a:r>
              <a:rPr lang="en-US" b="1" dirty="0">
                <a:solidFill>
                  <a:srgbClr val="005DAA"/>
                </a:solidFill>
              </a:rPr>
              <a:t>end result (i.e. data)</a:t>
            </a:r>
            <a:r>
              <a:rPr lang="en-US" dirty="0"/>
              <a:t> that can be clearly shown to have contributed to or directly </a:t>
            </a:r>
            <a:r>
              <a:rPr lang="en-US" b="1" dirty="0">
                <a:solidFill>
                  <a:srgbClr val="005DAA"/>
                </a:solidFill>
              </a:rPr>
              <a:t>lessened the probability of occurrence and/or severity </a:t>
            </a:r>
            <a:r>
              <a:rPr lang="en-US" dirty="0"/>
              <a:t>(impact) of the risk</a:t>
            </a:r>
          </a:p>
          <a:p>
            <a:pPr lvl="1"/>
            <a:r>
              <a:rPr lang="en-US" dirty="0"/>
              <a:t>An activity that </a:t>
            </a:r>
            <a:r>
              <a:rPr lang="en-US" b="1" dirty="0">
                <a:solidFill>
                  <a:srgbClr val="005DAA"/>
                </a:solidFill>
              </a:rPr>
              <a:t>can be scheduled </a:t>
            </a:r>
            <a:r>
              <a:rPr lang="en-US" dirty="0"/>
              <a:t>and </a:t>
            </a:r>
            <a:r>
              <a:rPr lang="en-US" b="1" dirty="0">
                <a:solidFill>
                  <a:srgbClr val="005DAA"/>
                </a:solidFill>
              </a:rPr>
              <a:t>tracked</a:t>
            </a:r>
            <a:r>
              <a:rPr lang="en-US" dirty="0"/>
              <a:t> to completion in the IMS</a:t>
            </a:r>
          </a:p>
          <a:p>
            <a:pPr lvl="1"/>
            <a:r>
              <a:rPr lang="en-US" dirty="0"/>
              <a:t>An activity whose </a:t>
            </a:r>
            <a:r>
              <a:rPr lang="en-US" b="1" dirty="0">
                <a:solidFill>
                  <a:srgbClr val="005DAA"/>
                </a:solidFill>
              </a:rPr>
              <a:t>progress can be measured </a:t>
            </a:r>
            <a:r>
              <a:rPr lang="en-US" dirty="0"/>
              <a:t>(especially important for lengthy tasks)</a:t>
            </a:r>
          </a:p>
          <a:p>
            <a:pPr lvl="1"/>
            <a:r>
              <a:rPr lang="en-US" dirty="0"/>
              <a:t>An activity that has </a:t>
            </a:r>
            <a:r>
              <a:rPr lang="en-US" b="1" dirty="0">
                <a:solidFill>
                  <a:srgbClr val="005DAA"/>
                </a:solidFill>
              </a:rPr>
              <a:t>clearly defined timeframe - </a:t>
            </a:r>
            <a:r>
              <a:rPr lang="en-US" dirty="0"/>
              <a:t>start and finish dates</a:t>
            </a:r>
          </a:p>
          <a:p>
            <a:r>
              <a:rPr lang="en-US" dirty="0"/>
              <a:t>Good risk statements lead to specific and effective risk mitigations!</a:t>
            </a:r>
          </a:p>
          <a:p>
            <a:pPr lvl="1"/>
            <a:r>
              <a:rPr lang="en-US" dirty="0"/>
              <a:t>Because we have asked and answered “ is this something specifically actionable”</a:t>
            </a:r>
          </a:p>
        </p:txBody>
      </p:sp>
      <p:sp>
        <p:nvSpPr>
          <p:cNvPr id="4" name="Title 3"/>
          <p:cNvSpPr>
            <a:spLocks noGrp="1"/>
          </p:cNvSpPr>
          <p:nvPr>
            <p:ph type="title"/>
          </p:nvPr>
        </p:nvSpPr>
        <p:spPr/>
        <p:txBody>
          <a:bodyPr/>
          <a:lstStyle/>
          <a:p>
            <a:r>
              <a:rPr lang="en-US" dirty="0"/>
              <a:t>Risk Phrasing</a:t>
            </a:r>
          </a:p>
        </p:txBody>
      </p:sp>
    </p:spTree>
    <p:extLst>
      <p:ext uri="{BB962C8B-B14F-4D97-AF65-F5344CB8AC3E}">
        <p14:creationId xmlns:p14="http://schemas.microsoft.com/office/powerpoint/2010/main" val="424740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3EB11-F263-D94D-8C6D-1ACAAC2FE7B6}"/>
              </a:ext>
            </a:extLst>
          </p:cNvPr>
          <p:cNvSpPr>
            <a:spLocks noGrp="1"/>
          </p:cNvSpPr>
          <p:nvPr>
            <p:ph type="title"/>
          </p:nvPr>
        </p:nvSpPr>
        <p:spPr/>
        <p:txBody>
          <a:bodyPr/>
          <a:lstStyle/>
          <a:p>
            <a:r>
              <a:rPr lang="en-US" dirty="0"/>
              <a:t>How do I identify risks and mitigate them?</a:t>
            </a:r>
          </a:p>
        </p:txBody>
      </p:sp>
      <p:sp>
        <p:nvSpPr>
          <p:cNvPr id="3" name="Content Placeholder 2">
            <a:extLst>
              <a:ext uri="{FF2B5EF4-FFF2-40B4-BE49-F238E27FC236}">
                <a16:creationId xmlns:a16="http://schemas.microsoft.com/office/drawing/2014/main" id="{50DCAA1F-60D4-1D4E-9C4A-8685F1AA01B7}"/>
              </a:ext>
            </a:extLst>
          </p:cNvPr>
          <p:cNvSpPr>
            <a:spLocks noGrp="1"/>
          </p:cNvSpPr>
          <p:nvPr>
            <p:ph idx="1"/>
          </p:nvPr>
        </p:nvSpPr>
        <p:spPr/>
        <p:txBody>
          <a:bodyPr>
            <a:normAutofit fontScale="70000" lnSpcReduction="20000"/>
          </a:bodyPr>
          <a:lstStyle/>
          <a:p>
            <a:r>
              <a:rPr lang="en-US" b="1" dirty="0"/>
              <a:t>Part III: Risk Analysis</a:t>
            </a:r>
          </a:p>
          <a:p>
            <a:pPr lvl="1"/>
            <a:r>
              <a:rPr lang="en-US" dirty="0"/>
              <a:t>Depending on the risk, you need to determine if the risk is measured by any two of the following characteristics:</a:t>
            </a:r>
          </a:p>
          <a:p>
            <a:pPr lvl="2"/>
            <a:r>
              <a:rPr lang="en-US" dirty="0"/>
              <a:t>Vulnerability, Threat, Priority, Severity, Probability, Consequences, Impact</a:t>
            </a:r>
          </a:p>
          <a:p>
            <a:pPr lvl="1"/>
            <a:r>
              <a:rPr lang="en-US" dirty="0"/>
              <a:t>Each characteristic needs to have two scales to form a matrix.</a:t>
            </a:r>
          </a:p>
          <a:p>
            <a:pPr lvl="1"/>
            <a:r>
              <a:rPr lang="en-US" dirty="0"/>
              <a:t>The scale can be quantitative (numeric or values) or qualitative (scale of comparisons)</a:t>
            </a:r>
          </a:p>
          <a:p>
            <a:pPr lvl="1"/>
            <a:r>
              <a:rPr lang="en-US" dirty="0"/>
              <a:t>You can color-code level ranges</a:t>
            </a:r>
          </a:p>
          <a:p>
            <a:pPr lvl="1"/>
            <a:r>
              <a:rPr lang="en-US" dirty="0"/>
              <a:t>Determine the value; this is known as Asset Value.</a:t>
            </a:r>
          </a:p>
          <a:p>
            <a:r>
              <a:rPr lang="en-US" b="1" dirty="0"/>
              <a:t>Part IV: Mitigation Plan. </a:t>
            </a:r>
          </a:p>
          <a:p>
            <a:pPr lvl="1"/>
            <a:r>
              <a:rPr lang="en-US" dirty="0"/>
              <a:t>Mitigation category and action.</a:t>
            </a:r>
          </a:p>
          <a:p>
            <a:pPr lvl="2"/>
            <a:r>
              <a:rPr lang="en-US" dirty="0"/>
              <a:t>Determine what level of severity the risk is. (i.e., Red, Yellow, Green).</a:t>
            </a:r>
          </a:p>
          <a:p>
            <a:pPr lvl="2"/>
            <a:r>
              <a:rPr lang="en-US" dirty="0"/>
              <a:t>Determine and identify what steps need to be taken to reduce the risk. </a:t>
            </a:r>
          </a:p>
          <a:p>
            <a:pPr lvl="3"/>
            <a:r>
              <a:rPr lang="en-US" dirty="0"/>
              <a:t>Typically, a risk prevention plan needs to be implemented if the level is red. Within the yellow range, </a:t>
            </a:r>
            <a:r>
              <a:rPr lang="en-US" b="1" dirty="0"/>
              <a:t>risk transference</a:t>
            </a:r>
            <a:r>
              <a:rPr lang="en-US" dirty="0"/>
              <a:t> is applied. In the outer layers of green, risk </a:t>
            </a:r>
            <a:r>
              <a:rPr lang="en-US" b="1" dirty="0"/>
              <a:t>acceptance or avoidance</a:t>
            </a:r>
            <a:r>
              <a:rPr lang="en-US" dirty="0"/>
              <a:t> techniques are used. </a:t>
            </a:r>
          </a:p>
          <a:p>
            <a:pPr lvl="1"/>
            <a:r>
              <a:rPr lang="en-US" dirty="0"/>
              <a:t>Contingency action</a:t>
            </a:r>
          </a:p>
          <a:p>
            <a:pPr lvl="2"/>
            <a:r>
              <a:rPr lang="en-US" dirty="0"/>
              <a:t>Determine a second mitigation action. It can be within the same category or a different category. </a:t>
            </a:r>
          </a:p>
          <a:p>
            <a:pPr lvl="1"/>
            <a:r>
              <a:rPr lang="en-US" dirty="0"/>
              <a:t>Tracking methods</a:t>
            </a:r>
          </a:p>
          <a:p>
            <a:pPr lvl="2"/>
            <a:r>
              <a:rPr lang="en-US" dirty="0"/>
              <a:t>Come up with a process for measuring and tracking the mitigation plan. Use the risk characteristics to assist in determining the measurement. Identify thresholds for these characteristics that will trigger the mitigation action. </a:t>
            </a:r>
          </a:p>
          <a:p>
            <a:pPr lvl="1"/>
            <a:endParaRPr lang="en-US" dirty="0"/>
          </a:p>
        </p:txBody>
      </p:sp>
    </p:spTree>
    <p:extLst>
      <p:ext uri="{BB962C8B-B14F-4D97-AF65-F5344CB8AC3E}">
        <p14:creationId xmlns:p14="http://schemas.microsoft.com/office/powerpoint/2010/main" val="3223985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E1E6-B6D6-46DF-B6DE-12F3440CD38C}"/>
              </a:ext>
            </a:extLst>
          </p:cNvPr>
          <p:cNvSpPr>
            <a:spLocks noGrp="1"/>
          </p:cNvSpPr>
          <p:nvPr>
            <p:ph type="title"/>
          </p:nvPr>
        </p:nvSpPr>
        <p:spPr/>
        <p:txBody>
          <a:bodyPr/>
          <a:lstStyle/>
          <a:p>
            <a:endParaRPr lang="en-US"/>
          </a:p>
        </p:txBody>
      </p:sp>
      <p:pic>
        <p:nvPicPr>
          <p:cNvPr id="5" name="Content Placeholder 4" descr="Table, letter&#10;&#10;Description automatically generated with medium confidence">
            <a:extLst>
              <a:ext uri="{FF2B5EF4-FFF2-40B4-BE49-F238E27FC236}">
                <a16:creationId xmlns:a16="http://schemas.microsoft.com/office/drawing/2014/main" id="{4D4A0854-9371-4D91-8AA3-FAFDCC23F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99" y="161925"/>
            <a:ext cx="4495800" cy="3590925"/>
          </a:xfrm>
        </p:spPr>
      </p:pic>
      <p:pic>
        <p:nvPicPr>
          <p:cNvPr id="7" name="Picture 6" descr="Diagram&#10;&#10;Description automatically generated">
            <a:extLst>
              <a:ext uri="{FF2B5EF4-FFF2-40B4-BE49-F238E27FC236}">
                <a16:creationId xmlns:a16="http://schemas.microsoft.com/office/drawing/2014/main" id="{754B0F6E-8FEC-4D03-B8C7-FDBD6968F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84" y="3752850"/>
            <a:ext cx="4619625" cy="3105150"/>
          </a:xfrm>
          <a:prstGeom prst="rect">
            <a:avLst/>
          </a:prstGeom>
        </p:spPr>
      </p:pic>
      <p:pic>
        <p:nvPicPr>
          <p:cNvPr id="9" name="Picture 8">
            <a:extLst>
              <a:ext uri="{FF2B5EF4-FFF2-40B4-BE49-F238E27FC236}">
                <a16:creationId xmlns:a16="http://schemas.microsoft.com/office/drawing/2014/main" id="{18EAA5F9-B921-4884-BF97-4B2B1ADA3394}"/>
              </a:ext>
            </a:extLst>
          </p:cNvPr>
          <p:cNvPicPr>
            <a:picLocks noChangeAspect="1"/>
          </p:cNvPicPr>
          <p:nvPr/>
        </p:nvPicPr>
        <p:blipFill>
          <a:blip r:embed="rId4"/>
          <a:stretch>
            <a:fillRect/>
          </a:stretch>
        </p:blipFill>
        <p:spPr>
          <a:xfrm>
            <a:off x="6961251" y="76200"/>
            <a:ext cx="5048250" cy="3676650"/>
          </a:xfrm>
          <a:prstGeom prst="rect">
            <a:avLst/>
          </a:prstGeom>
        </p:spPr>
      </p:pic>
      <p:pic>
        <p:nvPicPr>
          <p:cNvPr id="11" name="Picture 10" descr="Timeline&#10;&#10;Description automatically generated">
            <a:extLst>
              <a:ext uri="{FF2B5EF4-FFF2-40B4-BE49-F238E27FC236}">
                <a16:creationId xmlns:a16="http://schemas.microsoft.com/office/drawing/2014/main" id="{1538F02B-B1C4-464F-9708-BD633B8E5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61" y="3752850"/>
            <a:ext cx="4140200" cy="3105150"/>
          </a:xfrm>
          <a:prstGeom prst="rect">
            <a:avLst/>
          </a:prstGeom>
        </p:spPr>
      </p:pic>
    </p:spTree>
    <p:extLst>
      <p:ext uri="{BB962C8B-B14F-4D97-AF65-F5344CB8AC3E}">
        <p14:creationId xmlns:p14="http://schemas.microsoft.com/office/powerpoint/2010/main" val="3099803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Quadrants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83" y="1768475"/>
            <a:ext cx="5717432"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herdingcats.typepad.com/.a/6a00d8341ca4d953ef0133f2150d7d970b-pi"/>
          <p:cNvPicPr/>
          <p:nvPr/>
        </p:nvPicPr>
        <p:blipFill rotWithShape="1">
          <a:blip r:embed="rId4">
            <a:extLst>
              <a:ext uri="{28A0092B-C50C-407E-A947-70E740481C1C}">
                <a14:useLocalDpi xmlns:a14="http://schemas.microsoft.com/office/drawing/2010/main" val="0"/>
              </a:ext>
            </a:extLst>
          </a:blip>
          <a:srcRect l="3206" t="8819" r="2383" b="24366"/>
          <a:stretch/>
        </p:blipFill>
        <p:spPr bwMode="auto">
          <a:xfrm>
            <a:off x="7205715" y="4273159"/>
            <a:ext cx="4942341" cy="2115115"/>
          </a:xfrm>
          <a:prstGeom prst="rect">
            <a:avLst/>
          </a:prstGeom>
          <a:noFill/>
          <a:ln>
            <a:noFill/>
          </a:ln>
          <a:extLst>
            <a:ext uri="{53640926-AAD7-44D8-BBD7-CCE9431645EC}">
              <a14:shadowObscured xmlns:a14="http://schemas.microsoft.com/office/drawing/2010/main"/>
            </a:ext>
          </a:extLst>
        </p:spPr>
      </p:pic>
      <p:grpSp>
        <p:nvGrpSpPr>
          <p:cNvPr id="6" name="Group 5"/>
          <p:cNvGrpSpPr/>
          <p:nvPr/>
        </p:nvGrpSpPr>
        <p:grpSpPr>
          <a:xfrm>
            <a:off x="7129968" y="984250"/>
            <a:ext cx="5018088" cy="3213100"/>
            <a:chOff x="3586956" y="1366044"/>
            <a:chExt cx="5018088" cy="3213100"/>
          </a:xfrm>
        </p:grpSpPr>
        <p:sp>
          <p:nvSpPr>
            <p:cNvPr id="7" name="Text Box 9"/>
            <p:cNvSpPr txBox="1">
              <a:spLocks noChangeArrowheads="1"/>
            </p:cNvSpPr>
            <p:nvPr/>
          </p:nvSpPr>
          <p:spPr bwMode="auto">
            <a:xfrm rot="-5400000">
              <a:off x="2610643" y="2631282"/>
              <a:ext cx="2233613" cy="280988"/>
            </a:xfrm>
            <a:prstGeom prst="rect">
              <a:avLst/>
            </a:prstGeom>
            <a:noFill/>
            <a:ln w="9525" algn="ctr">
              <a:noFill/>
              <a:miter lim="800000"/>
              <a:headEnd/>
              <a:tailEnd/>
            </a:ln>
          </p:spPr>
          <p:txBody>
            <a:bodyPr wrap="none" lIns="91412" tIns="45705" rIns="91412" bIns="45705" anchor="b">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nSpc>
                  <a:spcPct val="90000"/>
                </a:lnSpc>
              </a:pPr>
              <a:r>
                <a:rPr lang="en-US" sz="1300" b="1">
                  <a:latin typeface="Arial" charset="0"/>
                </a:rPr>
                <a:t>Probability of Occurrence</a:t>
              </a:r>
            </a:p>
          </p:txBody>
        </p:sp>
        <p:sp>
          <p:nvSpPr>
            <p:cNvPr id="8" name="Text Box 10"/>
            <p:cNvSpPr txBox="1">
              <a:spLocks noChangeArrowheads="1"/>
            </p:cNvSpPr>
            <p:nvPr/>
          </p:nvSpPr>
          <p:spPr bwMode="auto">
            <a:xfrm>
              <a:off x="5109369" y="4306094"/>
              <a:ext cx="2640012" cy="273050"/>
            </a:xfrm>
            <a:prstGeom prst="rect">
              <a:avLst/>
            </a:prstGeom>
            <a:noFill/>
            <a:ln w="9525" algn="ctr">
              <a:noFill/>
              <a:miter lim="800000"/>
              <a:headEnd/>
              <a:tailEnd/>
            </a:ln>
          </p:spPr>
          <p:txBody>
            <a:bodyPr wrap="none" lIns="91412" tIns="45705" rIns="91412" bIns="45705" anchor="b">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nSpc>
                  <a:spcPct val="90000"/>
                </a:lnSpc>
              </a:pPr>
              <a:r>
                <a:rPr lang="en-US" sz="1300" b="1" dirty="0">
                  <a:latin typeface="Arial" charset="0"/>
                </a:rPr>
                <a:t>Consequences of Occurrence</a:t>
              </a:r>
            </a:p>
          </p:txBody>
        </p:sp>
        <p:pic>
          <p:nvPicPr>
            <p:cNvPr id="9" name="Picture 8"/>
            <p:cNvPicPr>
              <a:picLocks noChangeAspect="1" noChangeArrowheads="1"/>
            </p:cNvPicPr>
            <p:nvPr/>
          </p:nvPicPr>
          <p:blipFill>
            <a:blip r:embed="rId5" cstate="print"/>
            <a:srcRect/>
            <a:stretch>
              <a:fillRect/>
            </a:stretch>
          </p:blipFill>
          <p:spPr bwMode="auto">
            <a:xfrm>
              <a:off x="3956844" y="1366044"/>
              <a:ext cx="4648200" cy="2881313"/>
            </a:xfrm>
            <a:prstGeom prst="rect">
              <a:avLst/>
            </a:prstGeom>
            <a:noFill/>
            <a:ln w="9525" algn="ctr">
              <a:noFill/>
              <a:miter lim="800000"/>
              <a:headEnd/>
              <a:tailEnd/>
            </a:ln>
          </p:spPr>
        </p:pic>
      </p:grpSp>
      <p:pic>
        <p:nvPicPr>
          <p:cNvPr id="20" name="Picture 19"/>
          <p:cNvPicPr>
            <a:picLocks noChangeAspect="1" noChangeArrowheads="1"/>
          </p:cNvPicPr>
          <p:nvPr/>
        </p:nvPicPr>
        <p:blipFill>
          <a:blip r:embed="rId6" cstate="print"/>
          <a:srcRect/>
          <a:stretch>
            <a:fillRect/>
          </a:stretch>
        </p:blipFill>
        <p:spPr bwMode="auto">
          <a:xfrm>
            <a:off x="9213562" y="1445419"/>
            <a:ext cx="1766888" cy="954088"/>
          </a:xfrm>
          <a:prstGeom prst="rect">
            <a:avLst/>
          </a:prstGeom>
          <a:noFill/>
          <a:ln w="9525" algn="ctr">
            <a:noFill/>
            <a:miter lim="800000"/>
            <a:headEnd/>
            <a:tailEnd/>
          </a:ln>
        </p:spPr>
      </p:pic>
    </p:spTree>
    <p:extLst>
      <p:ext uri="{BB962C8B-B14F-4D97-AF65-F5344CB8AC3E}">
        <p14:creationId xmlns:p14="http://schemas.microsoft.com/office/powerpoint/2010/main" val="3414248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4327331" y="1912013"/>
            <a:ext cx="0" cy="4333875"/>
          </a:xfrm>
          <a:prstGeom prst="line">
            <a:avLst/>
          </a:prstGeom>
          <a:noFill/>
          <a:ln w="1905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3" name="Rectangle 2"/>
          <p:cNvSpPr>
            <a:spLocks noChangeArrowheads="1"/>
          </p:cNvSpPr>
          <p:nvPr/>
        </p:nvSpPr>
        <p:spPr bwMode="auto">
          <a:xfrm>
            <a:off x="200416" y="2218400"/>
            <a:ext cx="11704007" cy="4030663"/>
          </a:xfrm>
          <a:prstGeom prst="rect">
            <a:avLst/>
          </a:prstGeom>
          <a:noFill/>
          <a:ln w="19050">
            <a:solidFill>
              <a:srgbClr val="00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 name="Line 4"/>
          <p:cNvSpPr>
            <a:spLocks noChangeShapeType="1"/>
          </p:cNvSpPr>
          <p:nvPr/>
        </p:nvSpPr>
        <p:spPr bwMode="auto">
          <a:xfrm>
            <a:off x="8280031" y="1912013"/>
            <a:ext cx="0" cy="4333875"/>
          </a:xfrm>
          <a:prstGeom prst="line">
            <a:avLst/>
          </a:prstGeom>
          <a:noFill/>
          <a:ln w="1905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 name="Rectangle 4"/>
          <p:cNvSpPr>
            <a:spLocks noChangeArrowheads="1"/>
          </p:cNvSpPr>
          <p:nvPr/>
        </p:nvSpPr>
        <p:spPr bwMode="auto">
          <a:xfrm>
            <a:off x="8280031" y="1784220"/>
            <a:ext cx="3624392" cy="442912"/>
          </a:xfrm>
          <a:prstGeom prst="rect">
            <a:avLst/>
          </a:prstGeom>
          <a:solidFill>
            <a:srgbClr val="008000"/>
          </a:solidFill>
          <a:ln w="19050">
            <a:solidFill>
              <a:srgbClr val="000000"/>
            </a:solidFill>
            <a:miter lim="800000"/>
            <a:headEnd/>
            <a:tailEnd/>
          </a:ln>
        </p:spPr>
        <p:txBody>
          <a:bodyPr wrap="none" lIns="91428" tIns="45714" rIns="91428" bIns="45714" anchor="ct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eaLnBrk="0" hangingPunct="0">
              <a:spcBef>
                <a:spcPct val="50000"/>
              </a:spcBef>
            </a:pPr>
            <a:r>
              <a:rPr lang="en-US" sz="2300" b="1">
                <a:solidFill>
                  <a:schemeClr val="bg1"/>
                </a:solidFill>
              </a:rPr>
              <a:t>Low Risk</a:t>
            </a:r>
          </a:p>
        </p:txBody>
      </p:sp>
      <p:sp>
        <p:nvSpPr>
          <p:cNvPr id="6" name="Rectangle 5"/>
          <p:cNvSpPr>
            <a:spLocks noChangeArrowheads="1"/>
          </p:cNvSpPr>
          <p:nvPr/>
        </p:nvSpPr>
        <p:spPr bwMode="auto">
          <a:xfrm>
            <a:off x="500129" y="2350021"/>
            <a:ext cx="3758635" cy="3860148"/>
          </a:xfrm>
          <a:prstGeom prst="rect">
            <a:avLst/>
          </a:prstGeom>
          <a:noFill/>
          <a:ln w="9525">
            <a:noFill/>
            <a:miter lim="800000"/>
            <a:headEnd/>
            <a:tailEnd/>
          </a:ln>
        </p:spPr>
        <p:txBody>
          <a:bodyPr wrap="square" lIns="0" tIns="46032" rIns="0" bIns="46032">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eaLnBrk="0" hangingPunct="0">
              <a:lnSpc>
                <a:spcPct val="90000"/>
              </a:lnSpc>
              <a:buClr>
                <a:schemeClr val="accent1"/>
              </a:buClr>
              <a:buSzPct val="110000"/>
              <a:buFont typeface="Wingdings" pitchFamily="2" charset="2"/>
              <a:buNone/>
            </a:pPr>
            <a:r>
              <a:rPr lang="en-US" altLang="en-US" sz="1600" dirty="0"/>
              <a:t>A risk that may have a </a:t>
            </a:r>
            <a:r>
              <a:rPr lang="en-US" altLang="en-US" sz="1600" b="1" dirty="0"/>
              <a:t>significant impact (or even the possibility of failure</a:t>
            </a:r>
            <a:r>
              <a:rPr lang="en-US" altLang="en-US" sz="1600" dirty="0"/>
              <a:t>) on the program's performance, cost, or schedule objectives or customer satisfaction.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dirty="0"/>
              <a:t>The probability of occurrence and the consequence of occurrence is so high that </a:t>
            </a:r>
            <a:r>
              <a:rPr lang="en-US" altLang="en-US" sz="1600" b="1" dirty="0"/>
              <a:t>rigorous control </a:t>
            </a:r>
            <a:r>
              <a:rPr lang="en-US" altLang="en-US" sz="1600" dirty="0"/>
              <a:t>of all risk sources is needed.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b="1" dirty="0"/>
              <a:t>High risks require: </a:t>
            </a:r>
          </a:p>
          <a:p>
            <a:pPr marL="285750" indent="-285750" eaLnBrk="0" hangingPunct="0">
              <a:lnSpc>
                <a:spcPct val="90000"/>
              </a:lnSpc>
              <a:buClr>
                <a:schemeClr val="accent1"/>
              </a:buClr>
              <a:buSzPct val="110000"/>
              <a:buFont typeface="Arial" panose="020B0604020202020204" pitchFamily="34" charset="0"/>
              <a:buChar char="•"/>
            </a:pPr>
            <a:r>
              <a:rPr lang="en-US" altLang="en-US" sz="1600" dirty="0"/>
              <a:t>control and monitoring of each risk source, </a:t>
            </a:r>
          </a:p>
          <a:p>
            <a:pPr marL="285750" indent="-285750" eaLnBrk="0" hangingPunct="0">
              <a:lnSpc>
                <a:spcPct val="90000"/>
              </a:lnSpc>
              <a:buClr>
                <a:schemeClr val="accent1"/>
              </a:buClr>
              <a:buSzPct val="110000"/>
              <a:buFont typeface="Arial" panose="020B0604020202020204" pitchFamily="34" charset="0"/>
              <a:buChar char="•"/>
            </a:pPr>
            <a:r>
              <a:rPr lang="en-US" altLang="en-US" sz="1600" dirty="0"/>
              <a:t>a detailed handling/mitigation plan, secondary plans, and </a:t>
            </a:r>
          </a:p>
          <a:p>
            <a:pPr marL="285750" indent="-285750" eaLnBrk="0" hangingPunct="0">
              <a:lnSpc>
                <a:spcPct val="90000"/>
              </a:lnSpc>
              <a:buClr>
                <a:schemeClr val="accent1"/>
              </a:buClr>
              <a:buSzPct val="110000"/>
              <a:buFont typeface="Arial" panose="020B0604020202020204" pitchFamily="34" charset="0"/>
              <a:buChar char="•"/>
            </a:pPr>
            <a:r>
              <a:rPr lang="en-US" altLang="en-US" sz="1600" dirty="0"/>
              <a:t>aggressive risk monitoring</a:t>
            </a:r>
            <a:r>
              <a:rPr lang="en-US" altLang="en-US" sz="1600" dirty="0">
                <a:latin typeface="Arial" charset="0"/>
              </a:rPr>
              <a:t>.</a:t>
            </a:r>
          </a:p>
        </p:txBody>
      </p:sp>
      <p:sp>
        <p:nvSpPr>
          <p:cNvPr id="7" name="Rectangle 6"/>
          <p:cNvSpPr>
            <a:spLocks noChangeArrowheads="1"/>
          </p:cNvSpPr>
          <p:nvPr/>
        </p:nvSpPr>
        <p:spPr bwMode="auto">
          <a:xfrm>
            <a:off x="4327331" y="1765962"/>
            <a:ext cx="3952698" cy="450850"/>
          </a:xfrm>
          <a:prstGeom prst="rect">
            <a:avLst/>
          </a:prstGeom>
          <a:solidFill>
            <a:srgbClr val="FFFF00"/>
          </a:solidFill>
          <a:ln w="19050">
            <a:solidFill>
              <a:srgbClr val="000000"/>
            </a:solidFill>
            <a:miter lim="800000"/>
            <a:headEnd/>
            <a:tailEnd/>
          </a:ln>
        </p:spPr>
        <p:txBody>
          <a:bodyPr wrap="none" lIns="91428" tIns="45714" rIns="91428" bIns="45714" anchor="ct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eaLnBrk="0" hangingPunct="0">
              <a:spcBef>
                <a:spcPct val="50000"/>
              </a:spcBef>
            </a:pPr>
            <a:r>
              <a:rPr lang="en-US" sz="2300" b="1"/>
              <a:t>Medium Risk</a:t>
            </a:r>
          </a:p>
        </p:txBody>
      </p:sp>
      <p:sp>
        <p:nvSpPr>
          <p:cNvPr id="8" name="Rectangle 7"/>
          <p:cNvSpPr>
            <a:spLocks noChangeArrowheads="1"/>
          </p:cNvSpPr>
          <p:nvPr/>
        </p:nvSpPr>
        <p:spPr bwMode="auto">
          <a:xfrm>
            <a:off x="198828" y="1775488"/>
            <a:ext cx="4128502" cy="442912"/>
          </a:xfrm>
          <a:prstGeom prst="rect">
            <a:avLst/>
          </a:prstGeom>
          <a:solidFill>
            <a:srgbClr val="CC0000"/>
          </a:solidFill>
          <a:ln w="19050">
            <a:solidFill>
              <a:srgbClr val="000000"/>
            </a:solidFill>
            <a:miter lim="800000"/>
            <a:headEnd/>
            <a:tailEnd/>
          </a:ln>
        </p:spPr>
        <p:txBody>
          <a:bodyPr wrap="none" lIns="91428" tIns="45714" rIns="91428" bIns="45714" anchor="ct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eaLnBrk="0" hangingPunct="0">
              <a:spcBef>
                <a:spcPct val="50000"/>
              </a:spcBef>
            </a:pPr>
            <a:r>
              <a:rPr lang="en-US" sz="2300" b="1">
                <a:solidFill>
                  <a:schemeClr val="bg1"/>
                </a:solidFill>
              </a:rPr>
              <a:t>High Risk</a:t>
            </a:r>
          </a:p>
        </p:txBody>
      </p:sp>
      <p:sp>
        <p:nvSpPr>
          <p:cNvPr id="9" name="Rectangle 8"/>
          <p:cNvSpPr>
            <a:spLocks noChangeArrowheads="1"/>
          </p:cNvSpPr>
          <p:nvPr/>
        </p:nvSpPr>
        <p:spPr bwMode="auto">
          <a:xfrm>
            <a:off x="4558477" y="2297774"/>
            <a:ext cx="3652986" cy="3416950"/>
          </a:xfrm>
          <a:prstGeom prst="rect">
            <a:avLst/>
          </a:prstGeom>
          <a:noFill/>
          <a:ln w="9525">
            <a:noFill/>
            <a:miter lim="800000"/>
            <a:headEnd/>
            <a:tailEnd/>
          </a:ln>
        </p:spPr>
        <p:txBody>
          <a:bodyPr wrap="square" lIns="0" tIns="46032" rIns="0" bIns="46032">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eaLnBrk="0" hangingPunct="0">
              <a:lnSpc>
                <a:spcPct val="90000"/>
              </a:lnSpc>
              <a:buClr>
                <a:schemeClr val="accent1"/>
              </a:buClr>
              <a:buSzPct val="110000"/>
              <a:buFont typeface="Wingdings" pitchFamily="2" charset="2"/>
              <a:buNone/>
            </a:pPr>
            <a:r>
              <a:rPr lang="en-US" altLang="en-US" sz="1600" dirty="0"/>
              <a:t>A risk that could </a:t>
            </a:r>
            <a:r>
              <a:rPr lang="en-US" altLang="en-US" sz="1600" b="1" dirty="0"/>
              <a:t>affect program objectives, cost, schedules, or customer satisfaction</a:t>
            </a:r>
            <a:r>
              <a:rPr lang="en-US" altLang="en-US" sz="1600" dirty="0"/>
              <a:t>.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dirty="0"/>
              <a:t>The combination of likelihood and consequence of occurrence requires </a:t>
            </a:r>
            <a:r>
              <a:rPr lang="en-US" altLang="en-US" sz="1600" b="1" dirty="0"/>
              <a:t>close control</a:t>
            </a:r>
            <a:r>
              <a:rPr lang="en-US" altLang="en-US" sz="1600" dirty="0"/>
              <a:t> of all contributing risk sources, development of a handling/mitigation plan, establishment of risk milestones, and possibly secondary plans.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b="1" dirty="0"/>
              <a:t>Medium risks require:</a:t>
            </a:r>
          </a:p>
          <a:p>
            <a:pPr marL="285750" indent="-285750" eaLnBrk="0" hangingPunct="0">
              <a:lnSpc>
                <a:spcPct val="90000"/>
              </a:lnSpc>
              <a:buClr>
                <a:schemeClr val="accent1"/>
              </a:buClr>
              <a:buSzPct val="110000"/>
              <a:buFont typeface="Arial" panose="020B0604020202020204" pitchFamily="34" charset="0"/>
              <a:buChar char="•"/>
            </a:pPr>
            <a:r>
              <a:rPr lang="en-US" altLang="en-US" sz="1600" dirty="0"/>
              <a:t>similar attention as high risks.</a:t>
            </a:r>
          </a:p>
        </p:txBody>
      </p:sp>
      <p:sp>
        <p:nvSpPr>
          <p:cNvPr id="10" name="Rectangle 9"/>
          <p:cNvSpPr>
            <a:spLocks noChangeArrowheads="1"/>
          </p:cNvSpPr>
          <p:nvPr/>
        </p:nvSpPr>
        <p:spPr bwMode="auto">
          <a:xfrm>
            <a:off x="8385680" y="2340638"/>
            <a:ext cx="3518744" cy="3638549"/>
          </a:xfrm>
          <a:prstGeom prst="rect">
            <a:avLst/>
          </a:prstGeom>
          <a:noFill/>
          <a:ln w="9525">
            <a:noFill/>
            <a:miter lim="800000"/>
            <a:headEnd/>
            <a:tailEnd/>
          </a:ln>
        </p:spPr>
        <p:txBody>
          <a:bodyPr wrap="square" lIns="0" tIns="46032" rIns="0" bIns="46032">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eaLnBrk="0" hangingPunct="0">
              <a:lnSpc>
                <a:spcPct val="90000"/>
              </a:lnSpc>
              <a:buClr>
                <a:schemeClr val="accent1"/>
              </a:buClr>
              <a:buSzPct val="110000"/>
              <a:buFont typeface="Wingdings" pitchFamily="2" charset="2"/>
              <a:buNone/>
            </a:pPr>
            <a:r>
              <a:rPr lang="en-US" altLang="en-US" sz="1600" dirty="0"/>
              <a:t>A risk that may have a </a:t>
            </a:r>
            <a:r>
              <a:rPr lang="en-US" altLang="en-US" sz="1600" b="1" dirty="0"/>
              <a:t>minor effect </a:t>
            </a:r>
            <a:r>
              <a:rPr lang="en-US" altLang="en-US" sz="1600" dirty="0"/>
              <a:t>or consequence on program objectives.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dirty="0"/>
              <a:t>The probability and consequence of occurrence are sufficiently </a:t>
            </a:r>
            <a:r>
              <a:rPr lang="en-US" altLang="en-US" sz="1600" b="1" dirty="0"/>
              <a:t>low</a:t>
            </a:r>
            <a:r>
              <a:rPr lang="en-US" altLang="en-US" sz="1600" dirty="0"/>
              <a:t> so as to cause </a:t>
            </a:r>
            <a:r>
              <a:rPr lang="en-US" altLang="en-US" sz="1600" b="1" dirty="0"/>
              <a:t>little concern</a:t>
            </a:r>
            <a:r>
              <a:rPr lang="en-US" altLang="en-US" sz="1600" dirty="0"/>
              <a:t>.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dirty="0"/>
              <a:t>No special program emphasis other than </a:t>
            </a:r>
            <a:r>
              <a:rPr lang="en-US" altLang="en-US" sz="1600" b="1" dirty="0"/>
              <a:t>normal</a:t>
            </a:r>
            <a:r>
              <a:rPr lang="en-US" altLang="en-US" sz="1600" dirty="0"/>
              <a:t> design group monitoring and control is required. </a:t>
            </a:r>
          </a:p>
          <a:p>
            <a:pPr eaLnBrk="0" hangingPunct="0">
              <a:lnSpc>
                <a:spcPct val="90000"/>
              </a:lnSpc>
              <a:buClr>
                <a:schemeClr val="accent1"/>
              </a:buClr>
              <a:buSzPct val="110000"/>
              <a:buFont typeface="Wingdings" pitchFamily="2" charset="2"/>
              <a:buNone/>
            </a:pPr>
            <a:endParaRPr lang="en-US" altLang="en-US" sz="1600" dirty="0"/>
          </a:p>
          <a:p>
            <a:pPr eaLnBrk="0" hangingPunct="0">
              <a:lnSpc>
                <a:spcPct val="90000"/>
              </a:lnSpc>
              <a:buClr>
                <a:schemeClr val="accent1"/>
              </a:buClr>
              <a:buSzPct val="110000"/>
              <a:buFont typeface="Wingdings" pitchFamily="2" charset="2"/>
              <a:buNone/>
            </a:pPr>
            <a:r>
              <a:rPr lang="en-US" altLang="en-US" sz="1600" dirty="0"/>
              <a:t>These risks are </a:t>
            </a:r>
            <a:r>
              <a:rPr lang="en-US" altLang="en-US" sz="1600" b="1" dirty="0"/>
              <a:t>monitored to detect </a:t>
            </a:r>
            <a:r>
              <a:rPr lang="en-US" altLang="en-US" sz="1600" dirty="0"/>
              <a:t>a potential increase in risk level (e.g., added to a risk watch list).</a:t>
            </a:r>
          </a:p>
        </p:txBody>
      </p:sp>
      <p:sp>
        <p:nvSpPr>
          <p:cNvPr id="12" name="Title 11"/>
          <p:cNvSpPr>
            <a:spLocks noGrp="1"/>
          </p:cNvSpPr>
          <p:nvPr>
            <p:ph type="title"/>
          </p:nvPr>
        </p:nvSpPr>
        <p:spPr/>
        <p:txBody>
          <a:bodyPr/>
          <a:lstStyle/>
          <a:p>
            <a:r>
              <a:rPr lang="en-US" dirty="0"/>
              <a:t>Risk Levels</a:t>
            </a:r>
          </a:p>
        </p:txBody>
      </p:sp>
    </p:spTree>
    <p:extLst>
      <p:ext uri="{BB962C8B-B14F-4D97-AF65-F5344CB8AC3E}">
        <p14:creationId xmlns:p14="http://schemas.microsoft.com/office/powerpoint/2010/main" val="102660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1A46-4EB2-3D41-8CE2-EDE6A616FE8E}"/>
              </a:ext>
            </a:extLst>
          </p:cNvPr>
          <p:cNvSpPr>
            <a:spLocks noGrp="1"/>
          </p:cNvSpPr>
          <p:nvPr>
            <p:ph type="title"/>
          </p:nvPr>
        </p:nvSpPr>
        <p:spPr/>
        <p:txBody>
          <a:bodyPr/>
          <a:lstStyle/>
          <a:p>
            <a:r>
              <a:rPr lang="en-US" dirty="0"/>
              <a:t>Development Telephone Game</a:t>
            </a:r>
          </a:p>
        </p:txBody>
      </p:sp>
    </p:spTree>
    <p:extLst>
      <p:ext uri="{BB962C8B-B14F-4D97-AF65-F5344CB8AC3E}">
        <p14:creationId xmlns:p14="http://schemas.microsoft.com/office/powerpoint/2010/main" val="331816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1C5D3-4FC3-9942-B5C3-6175CCEA12A3}"/>
              </a:ext>
            </a:extLst>
          </p:cNvPr>
          <p:cNvSpPr/>
          <p:nvPr/>
        </p:nvSpPr>
        <p:spPr>
          <a:xfrm>
            <a:off x="0" y="0"/>
            <a:ext cx="12192000" cy="5657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Fundamentals &amp; Business Case for Quality Assurance</a:t>
            </a:r>
          </a:p>
          <a:p>
            <a:pPr algn="ctr"/>
            <a:r>
              <a:rPr lang="en-US" sz="1400" dirty="0"/>
              <a:t>(IEEE </a:t>
            </a:r>
            <a:r>
              <a:rPr lang="en-US" sz="1400" dirty="0" err="1"/>
              <a:t>SWBok</a:t>
            </a:r>
            <a:r>
              <a:rPr lang="en-US" sz="1400" dirty="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QA Processes</a:t>
            </a:r>
          </a:p>
          <a:p>
            <a:pPr algn="ctr"/>
            <a:r>
              <a:rPr lang="en-US" sz="1400" dirty="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QA’s  Role in SW Lifecycle, Methodologies, </a:t>
            </a:r>
          </a:p>
          <a:p>
            <a:pPr algn="ctr"/>
            <a:r>
              <a:rPr lang="en-US" sz="1400" dirty="0"/>
              <a:t>Architecture</a:t>
            </a:r>
          </a:p>
          <a:p>
            <a:pPr algn="ctr"/>
            <a:r>
              <a:rPr lang="en-US" sz="1400" dirty="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QA Techniques</a:t>
            </a:r>
          </a:p>
          <a:p>
            <a:pPr algn="ctr"/>
            <a:r>
              <a:rPr lang="en-US" sz="1400" dirty="0"/>
              <a:t>(</a:t>
            </a:r>
            <a:r>
              <a:rPr lang="en-US" sz="1400" dirty="0" err="1"/>
              <a:t>Dyn</a:t>
            </a:r>
            <a:r>
              <a:rPr lang="en-US" sz="1400" dirty="0"/>
              <a:t>, Static, and Testing)</a:t>
            </a:r>
          </a:p>
          <a:p>
            <a:pPr algn="ctr"/>
            <a:r>
              <a:rPr lang="en-US" sz="1400" dirty="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 Quality Metrics</a:t>
            </a:r>
          </a:p>
          <a:p>
            <a:pPr algn="ctr"/>
            <a:r>
              <a:rPr lang="en-US" sz="1400" dirty="0"/>
              <a:t>(Characteristic &amp; Models)</a:t>
            </a:r>
          </a:p>
          <a:p>
            <a:pPr algn="ctr"/>
            <a:r>
              <a:rPr lang="en-US" sz="1400" dirty="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 Risk/Mission Assurance</a:t>
            </a:r>
          </a:p>
          <a:p>
            <a:pPr algn="ctr"/>
            <a:r>
              <a:rPr lang="en-US" sz="1400" dirty="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 Reviews &amp; Audits</a:t>
            </a:r>
          </a:p>
          <a:p>
            <a:pPr algn="ctr"/>
            <a:r>
              <a:rPr lang="en-US" sz="1400" dirty="0"/>
              <a:t>(Tech, </a:t>
            </a:r>
            <a:r>
              <a:rPr lang="en-US" sz="1400" dirty="0" err="1"/>
              <a:t>Mngt</a:t>
            </a:r>
            <a:r>
              <a:rPr lang="en-US" sz="1400" dirty="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Maturity</a:t>
            </a:r>
          </a:p>
          <a:p>
            <a:pPr algn="ctr"/>
            <a:r>
              <a:rPr lang="en-US" sz="1400" dirty="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14. Careers Path</a:t>
            </a:r>
            <a:endParaRPr lang="en-US" sz="1400" b="0" i="0" dirty="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dirty="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7. QA Attributes </a:t>
            </a:r>
          </a:p>
          <a:p>
            <a:pPr fontAlgn="base"/>
            <a:r>
              <a:rPr lang="en-US" sz="1400" dirty="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13 . Project Management</a:t>
            </a:r>
          </a:p>
          <a:p>
            <a:pPr fontAlgn="base"/>
            <a:r>
              <a:rPr lang="en-US" sz="1400" b="0" i="0" dirty="0">
                <a:effectLst/>
              </a:rPr>
              <a:t>(</a:t>
            </a:r>
            <a:r>
              <a:rPr lang="en-US" sz="1400" b="0" i="0" dirty="0" err="1">
                <a:effectLst/>
              </a:rPr>
              <a:t>CoQ</a:t>
            </a:r>
            <a:r>
              <a:rPr lang="en-US" sz="1400" b="0" i="0" dirty="0">
                <a:effectLst/>
              </a:rPr>
              <a:t>, WBS, DevOps )</a:t>
            </a:r>
          </a:p>
          <a:p>
            <a:pPr fontAlgn="base"/>
            <a:r>
              <a:rPr lang="en-US" sz="1400" dirty="0"/>
              <a:t>[VDD, Version, DM, DI]</a:t>
            </a:r>
            <a:endParaRPr lang="en-US" sz="1400" b="0" i="0" dirty="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12. Security/ Legal/ Ethics</a:t>
            </a:r>
          </a:p>
          <a:p>
            <a:pPr fontAlgn="base"/>
            <a:r>
              <a:rPr lang="en-US" sz="1400" dirty="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10. Configuration Management </a:t>
            </a:r>
            <a:endParaRPr lang="en-US" sz="1400" b="0" i="0" dirty="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 QA Tools</a:t>
            </a:r>
          </a:p>
          <a:p>
            <a:pPr algn="ctr"/>
            <a:r>
              <a:rPr lang="en-US" sz="1200" dirty="0"/>
              <a:t>(</a:t>
            </a:r>
            <a:r>
              <a:rPr lang="en-US" sz="1400" dirty="0"/>
              <a:t>Fishbone, check, Histograms, Pareto, Scatter, Stratification)</a:t>
            </a:r>
            <a:r>
              <a:rPr lang="en-US" sz="1200" dirty="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Risk Management?</a:t>
            </a:r>
            <a:br>
              <a:rPr lang="en-US" b="1"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a:t>Systematic proactive approach towards all possible risks, and taking measures to manage them</a:t>
            </a:r>
          </a:p>
          <a:p>
            <a:pPr lvl="1"/>
            <a:r>
              <a:rPr lang="en-US" dirty="0"/>
              <a:t>What may go wrong? And</a:t>
            </a:r>
          </a:p>
          <a:p>
            <a:pPr lvl="1"/>
            <a:r>
              <a:rPr lang="en-US" dirty="0"/>
              <a:t>If something wrong happens, how to prevent it?</a:t>
            </a:r>
          </a:p>
          <a:p>
            <a:r>
              <a:rPr lang="en-US" b="1" dirty="0"/>
              <a:t>Risk Management is ignored because of two primary reasons:</a:t>
            </a:r>
          </a:p>
          <a:p>
            <a:pPr lvl="1"/>
            <a:r>
              <a:rPr lang="en-US" dirty="0"/>
              <a:t>Organizations consider it as an </a:t>
            </a:r>
            <a:r>
              <a:rPr lang="en-US" b="1" dirty="0"/>
              <a:t>additional cost </a:t>
            </a:r>
            <a:r>
              <a:rPr lang="en-US" dirty="0"/>
              <a:t>to them, and</a:t>
            </a:r>
          </a:p>
          <a:p>
            <a:pPr lvl="1"/>
            <a:r>
              <a:rPr lang="en-US" dirty="0"/>
              <a:t>The Project Manager and his team find it a </a:t>
            </a:r>
            <a:r>
              <a:rPr lang="en-US" b="1" dirty="0"/>
              <a:t>time-consuming</a:t>
            </a:r>
            <a:r>
              <a:rPr lang="en-US" dirty="0"/>
              <a:t> task.</a:t>
            </a:r>
          </a:p>
          <a:p>
            <a:r>
              <a:rPr lang="en-US" b="1" dirty="0"/>
              <a:t>Benefits of Risk Management</a:t>
            </a:r>
          </a:p>
          <a:p>
            <a:pPr lvl="1"/>
            <a:r>
              <a:rPr lang="en-US" dirty="0"/>
              <a:t>Preventable loss of resources, time, money, quality and success</a:t>
            </a:r>
          </a:p>
          <a:p>
            <a:r>
              <a:rPr lang="en-US" b="1" dirty="0"/>
              <a:t>Problems with Risk Management</a:t>
            </a:r>
          </a:p>
          <a:p>
            <a:pPr lvl="1"/>
            <a:r>
              <a:rPr lang="en-US" dirty="0"/>
              <a:t>Learning the hard way</a:t>
            </a:r>
          </a:p>
          <a:p>
            <a:r>
              <a:rPr lang="en-US" b="1" dirty="0"/>
              <a:t>Monitor and Control Risks</a:t>
            </a:r>
          </a:p>
          <a:p>
            <a:pPr lvl="1"/>
            <a:endParaRPr lang="en-US" b="1" dirty="0"/>
          </a:p>
          <a:p>
            <a:r>
              <a:rPr lang="en-US" b="1" dirty="0"/>
              <a:t>Summary</a:t>
            </a:r>
          </a:p>
          <a:p>
            <a:endParaRPr lang="en-US" b="1" dirty="0"/>
          </a:p>
          <a:p>
            <a:endParaRPr lang="en-US" dirty="0"/>
          </a:p>
          <a:p>
            <a:pPr lvl="1"/>
            <a:endParaRPr lang="en-US" dirty="0"/>
          </a:p>
          <a:p>
            <a:endParaRPr lang="en-US" dirty="0"/>
          </a:p>
        </p:txBody>
      </p:sp>
      <p:grpSp>
        <p:nvGrpSpPr>
          <p:cNvPr id="180" name="Group 179"/>
          <p:cNvGrpSpPr/>
          <p:nvPr/>
        </p:nvGrpSpPr>
        <p:grpSpPr>
          <a:xfrm>
            <a:off x="6008514" y="1462414"/>
            <a:ext cx="6530975" cy="5486400"/>
            <a:chOff x="2830512" y="685800"/>
            <a:chExt cx="6530975" cy="5486400"/>
          </a:xfrm>
        </p:grpSpPr>
        <p:sp>
          <p:nvSpPr>
            <p:cNvPr id="4" name="Line 199"/>
            <p:cNvSpPr>
              <a:spLocks noChangeShapeType="1"/>
            </p:cNvSpPr>
            <p:nvPr/>
          </p:nvSpPr>
          <p:spPr bwMode="auto">
            <a:xfrm flipH="1">
              <a:off x="8012112" y="1219200"/>
              <a:ext cx="381000" cy="3810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nvGrpSpPr>
            <p:cNvPr id="5" name="Group 4"/>
            <p:cNvGrpSpPr>
              <a:grpSpLocks/>
            </p:cNvGrpSpPr>
            <p:nvPr/>
          </p:nvGrpSpPr>
          <p:grpSpPr bwMode="auto">
            <a:xfrm>
              <a:off x="6383337" y="1355725"/>
              <a:ext cx="1704975" cy="1292225"/>
              <a:chOff x="3480" y="1284"/>
              <a:chExt cx="1074" cy="814"/>
            </a:xfrm>
          </p:grpSpPr>
          <p:sp>
            <p:nvSpPr>
              <p:cNvPr id="171" name="Freeform 170"/>
              <p:cNvSpPr>
                <a:spLocks/>
              </p:cNvSpPr>
              <p:nvPr/>
            </p:nvSpPr>
            <p:spPr bwMode="auto">
              <a:xfrm>
                <a:off x="4476" y="1284"/>
                <a:ext cx="78" cy="814"/>
              </a:xfrm>
              <a:custGeom>
                <a:avLst/>
                <a:gdLst>
                  <a:gd name="T0" fmla="*/ 0 w 78"/>
                  <a:gd name="T1" fmla="*/ 814 h 814"/>
                  <a:gd name="T2" fmla="*/ 0 w 78"/>
                  <a:gd name="T3" fmla="*/ 78 h 814"/>
                  <a:gd name="T4" fmla="*/ 78 w 78"/>
                  <a:gd name="T5" fmla="*/ 0 h 814"/>
                  <a:gd name="T6" fmla="*/ 78 w 78"/>
                  <a:gd name="T7" fmla="*/ 737 h 814"/>
                  <a:gd name="T8" fmla="*/ 0 w 78"/>
                  <a:gd name="T9" fmla="*/ 814 h 814"/>
                  <a:gd name="T10" fmla="*/ 0 60000 65536"/>
                  <a:gd name="T11" fmla="*/ 0 60000 65536"/>
                  <a:gd name="T12" fmla="*/ 0 60000 65536"/>
                  <a:gd name="T13" fmla="*/ 0 60000 65536"/>
                  <a:gd name="T14" fmla="*/ 0 60000 65536"/>
                  <a:gd name="T15" fmla="*/ 0 w 78"/>
                  <a:gd name="T16" fmla="*/ 0 h 814"/>
                  <a:gd name="T17" fmla="*/ 78 w 78"/>
                  <a:gd name="T18" fmla="*/ 814 h 814"/>
                </a:gdLst>
                <a:ahLst/>
                <a:cxnLst>
                  <a:cxn ang="T10">
                    <a:pos x="T0" y="T1"/>
                  </a:cxn>
                  <a:cxn ang="T11">
                    <a:pos x="T2" y="T3"/>
                  </a:cxn>
                  <a:cxn ang="T12">
                    <a:pos x="T4" y="T5"/>
                  </a:cxn>
                  <a:cxn ang="T13">
                    <a:pos x="T6" y="T7"/>
                  </a:cxn>
                  <a:cxn ang="T14">
                    <a:pos x="T8" y="T9"/>
                  </a:cxn>
                </a:cxnLst>
                <a:rect l="T15" t="T16" r="T17" b="T18"/>
                <a:pathLst>
                  <a:path w="78" h="814">
                    <a:moveTo>
                      <a:pt x="0" y="814"/>
                    </a:moveTo>
                    <a:lnTo>
                      <a:pt x="0" y="78"/>
                    </a:lnTo>
                    <a:lnTo>
                      <a:pt x="78" y="0"/>
                    </a:lnTo>
                    <a:lnTo>
                      <a:pt x="78" y="737"/>
                    </a:lnTo>
                    <a:lnTo>
                      <a:pt x="0" y="8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2" name="Line 11"/>
              <p:cNvSpPr>
                <a:spLocks noChangeShapeType="1"/>
              </p:cNvSpPr>
              <p:nvPr/>
            </p:nvSpPr>
            <p:spPr bwMode="auto">
              <a:xfrm flipV="1">
                <a:off x="4476" y="2021"/>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3" name="Freeform 172"/>
              <p:cNvSpPr>
                <a:spLocks/>
              </p:cNvSpPr>
              <p:nvPr/>
            </p:nvSpPr>
            <p:spPr bwMode="auto">
              <a:xfrm>
                <a:off x="3480" y="1284"/>
                <a:ext cx="1074" cy="78"/>
              </a:xfrm>
              <a:custGeom>
                <a:avLst/>
                <a:gdLst>
                  <a:gd name="T0" fmla="*/ 996 w 1074"/>
                  <a:gd name="T1" fmla="*/ 78 h 78"/>
                  <a:gd name="T2" fmla="*/ 0 w 1074"/>
                  <a:gd name="T3" fmla="*/ 78 h 78"/>
                  <a:gd name="T4" fmla="*/ 79 w 1074"/>
                  <a:gd name="T5" fmla="*/ 0 h 78"/>
                  <a:gd name="T6" fmla="*/ 1074 w 1074"/>
                  <a:gd name="T7" fmla="*/ 0 h 78"/>
                  <a:gd name="T8" fmla="*/ 996 w 1074"/>
                  <a:gd name="T9" fmla="*/ 78 h 78"/>
                  <a:gd name="T10" fmla="*/ 0 60000 65536"/>
                  <a:gd name="T11" fmla="*/ 0 60000 65536"/>
                  <a:gd name="T12" fmla="*/ 0 60000 65536"/>
                  <a:gd name="T13" fmla="*/ 0 60000 65536"/>
                  <a:gd name="T14" fmla="*/ 0 60000 65536"/>
                  <a:gd name="T15" fmla="*/ 0 w 1074"/>
                  <a:gd name="T16" fmla="*/ 0 h 78"/>
                  <a:gd name="T17" fmla="*/ 1074 w 1074"/>
                  <a:gd name="T18" fmla="*/ 78 h 78"/>
                </a:gdLst>
                <a:ahLst/>
                <a:cxnLst>
                  <a:cxn ang="T10">
                    <a:pos x="T0" y="T1"/>
                  </a:cxn>
                  <a:cxn ang="T11">
                    <a:pos x="T2" y="T3"/>
                  </a:cxn>
                  <a:cxn ang="T12">
                    <a:pos x="T4" y="T5"/>
                  </a:cxn>
                  <a:cxn ang="T13">
                    <a:pos x="T6" y="T7"/>
                  </a:cxn>
                  <a:cxn ang="T14">
                    <a:pos x="T8" y="T9"/>
                  </a:cxn>
                </a:cxnLst>
                <a:rect l="T15" t="T16" r="T17" b="T18"/>
                <a:pathLst>
                  <a:path w="1074" h="78">
                    <a:moveTo>
                      <a:pt x="996" y="78"/>
                    </a:moveTo>
                    <a:lnTo>
                      <a:pt x="0" y="78"/>
                    </a:lnTo>
                    <a:lnTo>
                      <a:pt x="79" y="0"/>
                    </a:lnTo>
                    <a:lnTo>
                      <a:pt x="1074" y="0"/>
                    </a:lnTo>
                    <a:lnTo>
                      <a:pt x="996"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4" name="Line 13"/>
              <p:cNvSpPr>
                <a:spLocks noChangeShapeType="1"/>
              </p:cNvSpPr>
              <p:nvPr/>
            </p:nvSpPr>
            <p:spPr bwMode="auto">
              <a:xfrm flipV="1">
                <a:off x="4476" y="128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5" name="Rectangle 174"/>
              <p:cNvSpPr>
                <a:spLocks noChangeArrowheads="1"/>
              </p:cNvSpPr>
              <p:nvPr/>
            </p:nvSpPr>
            <p:spPr bwMode="auto">
              <a:xfrm>
                <a:off x="3480" y="1362"/>
                <a:ext cx="996" cy="7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6" name="Line 15"/>
              <p:cNvSpPr>
                <a:spLocks noChangeShapeType="1"/>
              </p:cNvSpPr>
              <p:nvPr/>
            </p:nvSpPr>
            <p:spPr bwMode="auto">
              <a:xfrm>
                <a:off x="3480" y="1362"/>
                <a:ext cx="0" cy="7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7" name="Line 16"/>
              <p:cNvSpPr>
                <a:spLocks noChangeShapeType="1"/>
              </p:cNvSpPr>
              <p:nvPr/>
            </p:nvSpPr>
            <p:spPr bwMode="auto">
              <a:xfrm>
                <a:off x="3480" y="2098"/>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8" name="Line 17"/>
              <p:cNvSpPr>
                <a:spLocks noChangeShapeType="1"/>
              </p:cNvSpPr>
              <p:nvPr/>
            </p:nvSpPr>
            <p:spPr bwMode="auto">
              <a:xfrm flipV="1">
                <a:off x="4476" y="1362"/>
                <a:ext cx="0" cy="7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9" name="Line 18"/>
              <p:cNvSpPr>
                <a:spLocks noChangeShapeType="1"/>
              </p:cNvSpPr>
              <p:nvPr/>
            </p:nvSpPr>
            <p:spPr bwMode="auto">
              <a:xfrm flipH="1">
                <a:off x="3480" y="1362"/>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 name="Group 5"/>
            <p:cNvGrpSpPr>
              <a:grpSpLocks/>
            </p:cNvGrpSpPr>
            <p:nvPr/>
          </p:nvGrpSpPr>
          <p:grpSpPr bwMode="auto">
            <a:xfrm>
              <a:off x="5888037" y="1676400"/>
              <a:ext cx="1792288" cy="1320800"/>
              <a:chOff x="3222" y="1486"/>
              <a:chExt cx="1129" cy="832"/>
            </a:xfrm>
          </p:grpSpPr>
          <p:sp>
            <p:nvSpPr>
              <p:cNvPr id="162" name="Freeform 161"/>
              <p:cNvSpPr>
                <a:spLocks/>
              </p:cNvSpPr>
              <p:nvPr/>
            </p:nvSpPr>
            <p:spPr bwMode="auto">
              <a:xfrm>
                <a:off x="4273" y="1486"/>
                <a:ext cx="78" cy="832"/>
              </a:xfrm>
              <a:custGeom>
                <a:avLst/>
                <a:gdLst>
                  <a:gd name="T0" fmla="*/ 0 w 78"/>
                  <a:gd name="T1" fmla="*/ 832 h 832"/>
                  <a:gd name="T2" fmla="*/ 0 w 78"/>
                  <a:gd name="T3" fmla="*/ 77 h 832"/>
                  <a:gd name="T4" fmla="*/ 78 w 78"/>
                  <a:gd name="T5" fmla="*/ 0 h 832"/>
                  <a:gd name="T6" fmla="*/ 78 w 78"/>
                  <a:gd name="T7" fmla="*/ 754 h 832"/>
                  <a:gd name="T8" fmla="*/ 0 w 78"/>
                  <a:gd name="T9" fmla="*/ 832 h 832"/>
                  <a:gd name="T10" fmla="*/ 0 60000 65536"/>
                  <a:gd name="T11" fmla="*/ 0 60000 65536"/>
                  <a:gd name="T12" fmla="*/ 0 60000 65536"/>
                  <a:gd name="T13" fmla="*/ 0 60000 65536"/>
                  <a:gd name="T14" fmla="*/ 0 60000 65536"/>
                  <a:gd name="T15" fmla="*/ 0 w 78"/>
                  <a:gd name="T16" fmla="*/ 0 h 832"/>
                  <a:gd name="T17" fmla="*/ 78 w 78"/>
                  <a:gd name="T18" fmla="*/ 832 h 832"/>
                </a:gdLst>
                <a:ahLst/>
                <a:cxnLst>
                  <a:cxn ang="T10">
                    <a:pos x="T0" y="T1"/>
                  </a:cxn>
                  <a:cxn ang="T11">
                    <a:pos x="T2" y="T3"/>
                  </a:cxn>
                  <a:cxn ang="T12">
                    <a:pos x="T4" y="T5"/>
                  </a:cxn>
                  <a:cxn ang="T13">
                    <a:pos x="T6" y="T7"/>
                  </a:cxn>
                  <a:cxn ang="T14">
                    <a:pos x="T8" y="T9"/>
                  </a:cxn>
                </a:cxnLst>
                <a:rect l="T15" t="T16" r="T17" b="T18"/>
                <a:pathLst>
                  <a:path w="78" h="832">
                    <a:moveTo>
                      <a:pt x="0" y="832"/>
                    </a:moveTo>
                    <a:lnTo>
                      <a:pt x="0" y="77"/>
                    </a:lnTo>
                    <a:lnTo>
                      <a:pt x="78" y="0"/>
                    </a:lnTo>
                    <a:lnTo>
                      <a:pt x="78" y="754"/>
                    </a:lnTo>
                    <a:lnTo>
                      <a:pt x="0" y="832"/>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3" name="Line 24"/>
              <p:cNvSpPr>
                <a:spLocks noChangeShapeType="1"/>
              </p:cNvSpPr>
              <p:nvPr/>
            </p:nvSpPr>
            <p:spPr bwMode="auto">
              <a:xfrm flipV="1">
                <a:off x="4273" y="2240"/>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4" name="Freeform 163"/>
              <p:cNvSpPr>
                <a:spLocks/>
              </p:cNvSpPr>
              <p:nvPr/>
            </p:nvSpPr>
            <p:spPr bwMode="auto">
              <a:xfrm>
                <a:off x="3222" y="1486"/>
                <a:ext cx="1129" cy="77"/>
              </a:xfrm>
              <a:custGeom>
                <a:avLst/>
                <a:gdLst>
                  <a:gd name="T0" fmla="*/ 1051 w 1129"/>
                  <a:gd name="T1" fmla="*/ 77 h 77"/>
                  <a:gd name="T2" fmla="*/ 0 w 1129"/>
                  <a:gd name="T3" fmla="*/ 77 h 77"/>
                  <a:gd name="T4" fmla="*/ 79 w 1129"/>
                  <a:gd name="T5" fmla="*/ 0 h 77"/>
                  <a:gd name="T6" fmla="*/ 1129 w 1129"/>
                  <a:gd name="T7" fmla="*/ 0 h 77"/>
                  <a:gd name="T8" fmla="*/ 1051 w 1129"/>
                  <a:gd name="T9" fmla="*/ 77 h 77"/>
                  <a:gd name="T10" fmla="*/ 0 60000 65536"/>
                  <a:gd name="T11" fmla="*/ 0 60000 65536"/>
                  <a:gd name="T12" fmla="*/ 0 60000 65536"/>
                  <a:gd name="T13" fmla="*/ 0 60000 65536"/>
                  <a:gd name="T14" fmla="*/ 0 60000 65536"/>
                  <a:gd name="T15" fmla="*/ 0 w 1129"/>
                  <a:gd name="T16" fmla="*/ 0 h 77"/>
                  <a:gd name="T17" fmla="*/ 1129 w 1129"/>
                  <a:gd name="T18" fmla="*/ 77 h 77"/>
                </a:gdLst>
                <a:ahLst/>
                <a:cxnLst>
                  <a:cxn ang="T10">
                    <a:pos x="T0" y="T1"/>
                  </a:cxn>
                  <a:cxn ang="T11">
                    <a:pos x="T2" y="T3"/>
                  </a:cxn>
                  <a:cxn ang="T12">
                    <a:pos x="T4" y="T5"/>
                  </a:cxn>
                  <a:cxn ang="T13">
                    <a:pos x="T6" y="T7"/>
                  </a:cxn>
                  <a:cxn ang="T14">
                    <a:pos x="T8" y="T9"/>
                  </a:cxn>
                </a:cxnLst>
                <a:rect l="T15" t="T16" r="T17" b="T18"/>
                <a:pathLst>
                  <a:path w="1129" h="77">
                    <a:moveTo>
                      <a:pt x="1051" y="77"/>
                    </a:moveTo>
                    <a:lnTo>
                      <a:pt x="0" y="77"/>
                    </a:lnTo>
                    <a:lnTo>
                      <a:pt x="79" y="0"/>
                    </a:lnTo>
                    <a:lnTo>
                      <a:pt x="1129" y="0"/>
                    </a:lnTo>
                    <a:lnTo>
                      <a:pt x="1051"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5" name="Line 26"/>
              <p:cNvSpPr>
                <a:spLocks noChangeShapeType="1"/>
              </p:cNvSpPr>
              <p:nvPr/>
            </p:nvSpPr>
            <p:spPr bwMode="auto">
              <a:xfrm flipV="1">
                <a:off x="4273" y="1486"/>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6" name="Rectangle 165"/>
              <p:cNvSpPr>
                <a:spLocks noChangeArrowheads="1"/>
              </p:cNvSpPr>
              <p:nvPr/>
            </p:nvSpPr>
            <p:spPr bwMode="auto">
              <a:xfrm>
                <a:off x="3222" y="1563"/>
                <a:ext cx="1051" cy="75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7" name="Line 28"/>
              <p:cNvSpPr>
                <a:spLocks noChangeShapeType="1"/>
              </p:cNvSpPr>
              <p:nvPr/>
            </p:nvSpPr>
            <p:spPr bwMode="auto">
              <a:xfrm>
                <a:off x="3222" y="1563"/>
                <a:ext cx="0" cy="75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8" name="Line 29"/>
              <p:cNvSpPr>
                <a:spLocks noChangeShapeType="1"/>
              </p:cNvSpPr>
              <p:nvPr/>
            </p:nvSpPr>
            <p:spPr bwMode="auto">
              <a:xfrm>
                <a:off x="3222" y="2318"/>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9" name="Line 30"/>
              <p:cNvSpPr>
                <a:spLocks noChangeShapeType="1"/>
              </p:cNvSpPr>
              <p:nvPr/>
            </p:nvSpPr>
            <p:spPr bwMode="auto">
              <a:xfrm flipV="1">
                <a:off x="4273" y="1563"/>
                <a:ext cx="0" cy="75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0" name="Line 31"/>
              <p:cNvSpPr>
                <a:spLocks noChangeShapeType="1"/>
              </p:cNvSpPr>
              <p:nvPr/>
            </p:nvSpPr>
            <p:spPr bwMode="auto">
              <a:xfrm flipH="1">
                <a:off x="3222" y="1563"/>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7" name="Rectangle 6"/>
            <p:cNvSpPr>
              <a:spLocks noChangeArrowheads="1"/>
            </p:cNvSpPr>
            <p:nvPr/>
          </p:nvSpPr>
          <p:spPr bwMode="auto">
            <a:xfrm>
              <a:off x="6022975" y="1828800"/>
              <a:ext cx="84455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Requirements</a:t>
              </a:r>
              <a:endParaRPr lang="en-US"/>
            </a:p>
          </p:txBody>
        </p:sp>
        <p:grpSp>
          <p:nvGrpSpPr>
            <p:cNvPr id="8" name="Group 7"/>
            <p:cNvGrpSpPr>
              <a:grpSpLocks/>
            </p:cNvGrpSpPr>
            <p:nvPr/>
          </p:nvGrpSpPr>
          <p:grpSpPr bwMode="auto">
            <a:xfrm>
              <a:off x="5421312" y="2001838"/>
              <a:ext cx="1890713" cy="1417637"/>
              <a:chOff x="2928" y="1691"/>
              <a:chExt cx="1191" cy="893"/>
            </a:xfrm>
          </p:grpSpPr>
          <p:sp>
            <p:nvSpPr>
              <p:cNvPr id="153" name="Freeform 152"/>
              <p:cNvSpPr>
                <a:spLocks/>
              </p:cNvSpPr>
              <p:nvPr/>
            </p:nvSpPr>
            <p:spPr bwMode="auto">
              <a:xfrm>
                <a:off x="4041" y="1691"/>
                <a:ext cx="78" cy="893"/>
              </a:xfrm>
              <a:custGeom>
                <a:avLst/>
                <a:gdLst>
                  <a:gd name="T0" fmla="*/ 0 w 78"/>
                  <a:gd name="T1" fmla="*/ 893 h 893"/>
                  <a:gd name="T2" fmla="*/ 0 w 78"/>
                  <a:gd name="T3" fmla="*/ 78 h 893"/>
                  <a:gd name="T4" fmla="*/ 78 w 78"/>
                  <a:gd name="T5" fmla="*/ 0 h 893"/>
                  <a:gd name="T6" fmla="*/ 78 w 78"/>
                  <a:gd name="T7" fmla="*/ 816 h 893"/>
                  <a:gd name="T8" fmla="*/ 0 w 78"/>
                  <a:gd name="T9" fmla="*/ 893 h 893"/>
                  <a:gd name="T10" fmla="*/ 0 60000 65536"/>
                  <a:gd name="T11" fmla="*/ 0 60000 65536"/>
                  <a:gd name="T12" fmla="*/ 0 60000 65536"/>
                  <a:gd name="T13" fmla="*/ 0 60000 65536"/>
                  <a:gd name="T14" fmla="*/ 0 60000 65536"/>
                  <a:gd name="T15" fmla="*/ 0 w 78"/>
                  <a:gd name="T16" fmla="*/ 0 h 893"/>
                  <a:gd name="T17" fmla="*/ 78 w 78"/>
                  <a:gd name="T18" fmla="*/ 893 h 893"/>
                </a:gdLst>
                <a:ahLst/>
                <a:cxnLst>
                  <a:cxn ang="T10">
                    <a:pos x="T0" y="T1"/>
                  </a:cxn>
                  <a:cxn ang="T11">
                    <a:pos x="T2" y="T3"/>
                  </a:cxn>
                  <a:cxn ang="T12">
                    <a:pos x="T4" y="T5"/>
                  </a:cxn>
                  <a:cxn ang="T13">
                    <a:pos x="T6" y="T7"/>
                  </a:cxn>
                  <a:cxn ang="T14">
                    <a:pos x="T8" y="T9"/>
                  </a:cxn>
                </a:cxnLst>
                <a:rect l="T15" t="T16" r="T17" b="T18"/>
                <a:pathLst>
                  <a:path w="78" h="893">
                    <a:moveTo>
                      <a:pt x="0" y="893"/>
                    </a:moveTo>
                    <a:lnTo>
                      <a:pt x="0" y="78"/>
                    </a:lnTo>
                    <a:lnTo>
                      <a:pt x="78" y="0"/>
                    </a:lnTo>
                    <a:lnTo>
                      <a:pt x="78" y="816"/>
                    </a:lnTo>
                    <a:lnTo>
                      <a:pt x="0" y="893"/>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4" name="Line 35"/>
              <p:cNvSpPr>
                <a:spLocks noChangeShapeType="1"/>
              </p:cNvSpPr>
              <p:nvPr/>
            </p:nvSpPr>
            <p:spPr bwMode="auto">
              <a:xfrm flipV="1">
                <a:off x="4041" y="2507"/>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5" name="Freeform 154"/>
              <p:cNvSpPr>
                <a:spLocks/>
              </p:cNvSpPr>
              <p:nvPr/>
            </p:nvSpPr>
            <p:spPr bwMode="auto">
              <a:xfrm>
                <a:off x="2928" y="1691"/>
                <a:ext cx="1191" cy="78"/>
              </a:xfrm>
              <a:custGeom>
                <a:avLst/>
                <a:gdLst>
                  <a:gd name="T0" fmla="*/ 1113 w 1191"/>
                  <a:gd name="T1" fmla="*/ 78 h 78"/>
                  <a:gd name="T2" fmla="*/ 0 w 1191"/>
                  <a:gd name="T3" fmla="*/ 78 h 78"/>
                  <a:gd name="T4" fmla="*/ 78 w 1191"/>
                  <a:gd name="T5" fmla="*/ 0 h 78"/>
                  <a:gd name="T6" fmla="*/ 1191 w 1191"/>
                  <a:gd name="T7" fmla="*/ 0 h 78"/>
                  <a:gd name="T8" fmla="*/ 1113 w 1191"/>
                  <a:gd name="T9" fmla="*/ 78 h 78"/>
                  <a:gd name="T10" fmla="*/ 0 60000 65536"/>
                  <a:gd name="T11" fmla="*/ 0 60000 65536"/>
                  <a:gd name="T12" fmla="*/ 0 60000 65536"/>
                  <a:gd name="T13" fmla="*/ 0 60000 65536"/>
                  <a:gd name="T14" fmla="*/ 0 60000 65536"/>
                  <a:gd name="T15" fmla="*/ 0 w 1191"/>
                  <a:gd name="T16" fmla="*/ 0 h 78"/>
                  <a:gd name="T17" fmla="*/ 1191 w 1191"/>
                  <a:gd name="T18" fmla="*/ 78 h 78"/>
                </a:gdLst>
                <a:ahLst/>
                <a:cxnLst>
                  <a:cxn ang="T10">
                    <a:pos x="T0" y="T1"/>
                  </a:cxn>
                  <a:cxn ang="T11">
                    <a:pos x="T2" y="T3"/>
                  </a:cxn>
                  <a:cxn ang="T12">
                    <a:pos x="T4" y="T5"/>
                  </a:cxn>
                  <a:cxn ang="T13">
                    <a:pos x="T6" y="T7"/>
                  </a:cxn>
                  <a:cxn ang="T14">
                    <a:pos x="T8" y="T9"/>
                  </a:cxn>
                </a:cxnLst>
                <a:rect l="T15" t="T16" r="T17" b="T18"/>
                <a:pathLst>
                  <a:path w="1191" h="78">
                    <a:moveTo>
                      <a:pt x="1113" y="78"/>
                    </a:moveTo>
                    <a:lnTo>
                      <a:pt x="0" y="78"/>
                    </a:lnTo>
                    <a:lnTo>
                      <a:pt x="78" y="0"/>
                    </a:lnTo>
                    <a:lnTo>
                      <a:pt x="1191" y="0"/>
                    </a:lnTo>
                    <a:lnTo>
                      <a:pt x="1113"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6" name="Line 37"/>
              <p:cNvSpPr>
                <a:spLocks noChangeShapeType="1"/>
              </p:cNvSpPr>
              <p:nvPr/>
            </p:nvSpPr>
            <p:spPr bwMode="auto">
              <a:xfrm flipV="1">
                <a:off x="4041" y="1691"/>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7" name="Rectangle 156"/>
              <p:cNvSpPr>
                <a:spLocks noChangeArrowheads="1"/>
              </p:cNvSpPr>
              <p:nvPr/>
            </p:nvSpPr>
            <p:spPr bwMode="auto">
              <a:xfrm>
                <a:off x="2928" y="1769"/>
                <a:ext cx="1113" cy="81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8" name="Line 39"/>
              <p:cNvSpPr>
                <a:spLocks noChangeShapeType="1"/>
              </p:cNvSpPr>
              <p:nvPr/>
            </p:nvSpPr>
            <p:spPr bwMode="auto">
              <a:xfrm>
                <a:off x="2928" y="1769"/>
                <a:ext cx="0" cy="81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9" name="Line 40"/>
              <p:cNvSpPr>
                <a:spLocks noChangeShapeType="1"/>
              </p:cNvSpPr>
              <p:nvPr/>
            </p:nvSpPr>
            <p:spPr bwMode="auto">
              <a:xfrm>
                <a:off x="2928" y="2584"/>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0" name="Line 41"/>
              <p:cNvSpPr>
                <a:spLocks noChangeShapeType="1"/>
              </p:cNvSpPr>
              <p:nvPr/>
            </p:nvSpPr>
            <p:spPr bwMode="auto">
              <a:xfrm flipV="1">
                <a:off x="4041" y="1769"/>
                <a:ext cx="0" cy="81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1" name="Line 42"/>
              <p:cNvSpPr>
                <a:spLocks noChangeShapeType="1"/>
              </p:cNvSpPr>
              <p:nvPr/>
            </p:nvSpPr>
            <p:spPr bwMode="auto">
              <a:xfrm flipH="1">
                <a:off x="2928" y="1769"/>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9" name="Group 8"/>
            <p:cNvGrpSpPr>
              <a:grpSpLocks/>
            </p:cNvGrpSpPr>
            <p:nvPr/>
          </p:nvGrpSpPr>
          <p:grpSpPr bwMode="auto">
            <a:xfrm>
              <a:off x="5959475" y="2216150"/>
              <a:ext cx="377825" cy="247650"/>
              <a:chOff x="3267" y="1826"/>
              <a:chExt cx="238" cy="156"/>
            </a:xfrm>
          </p:grpSpPr>
          <p:sp>
            <p:nvSpPr>
              <p:cNvPr id="151" name="Oval 150"/>
              <p:cNvSpPr>
                <a:spLocks noChangeArrowheads="1"/>
              </p:cNvSpPr>
              <p:nvPr/>
            </p:nvSpPr>
            <p:spPr bwMode="auto">
              <a:xfrm>
                <a:off x="3267" y="1826"/>
                <a:ext cx="23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2" name="Oval 151"/>
              <p:cNvSpPr>
                <a:spLocks noChangeArrowheads="1"/>
              </p:cNvSpPr>
              <p:nvPr/>
            </p:nvSpPr>
            <p:spPr bwMode="auto">
              <a:xfrm>
                <a:off x="3267" y="1826"/>
                <a:ext cx="23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0" name="Group 9"/>
            <p:cNvGrpSpPr>
              <a:grpSpLocks/>
            </p:cNvGrpSpPr>
            <p:nvPr/>
          </p:nvGrpSpPr>
          <p:grpSpPr bwMode="auto">
            <a:xfrm>
              <a:off x="6757987" y="2339975"/>
              <a:ext cx="74613" cy="185738"/>
              <a:chOff x="3770" y="1904"/>
              <a:chExt cx="47" cy="117"/>
            </a:xfrm>
          </p:grpSpPr>
          <p:sp>
            <p:nvSpPr>
              <p:cNvPr id="149" name="Oval 148"/>
              <p:cNvSpPr>
                <a:spLocks noChangeArrowheads="1"/>
              </p:cNvSpPr>
              <p:nvPr/>
            </p:nvSpPr>
            <p:spPr bwMode="auto">
              <a:xfrm>
                <a:off x="3770" y="1904"/>
                <a:ext cx="4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0" name="Oval 149"/>
              <p:cNvSpPr>
                <a:spLocks noChangeArrowheads="1"/>
              </p:cNvSpPr>
              <p:nvPr/>
            </p:nvSpPr>
            <p:spPr bwMode="auto">
              <a:xfrm>
                <a:off x="3770" y="1904"/>
                <a:ext cx="4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11" name="Rectangle 10"/>
            <p:cNvSpPr>
              <a:spLocks noChangeArrowheads="1"/>
            </p:cNvSpPr>
            <p:nvPr/>
          </p:nvSpPr>
          <p:spPr bwMode="auto">
            <a:xfrm>
              <a:off x="5554662" y="2154238"/>
              <a:ext cx="422275"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Design</a:t>
              </a:r>
              <a:endParaRPr lang="en-US"/>
            </a:p>
          </p:txBody>
        </p:sp>
        <p:grpSp>
          <p:nvGrpSpPr>
            <p:cNvPr id="12" name="Group 11"/>
            <p:cNvGrpSpPr>
              <a:grpSpLocks/>
            </p:cNvGrpSpPr>
            <p:nvPr/>
          </p:nvGrpSpPr>
          <p:grpSpPr bwMode="auto">
            <a:xfrm>
              <a:off x="5040312" y="2292350"/>
              <a:ext cx="1751013" cy="1441450"/>
              <a:chOff x="2706" y="1874"/>
              <a:chExt cx="1103" cy="908"/>
            </a:xfrm>
          </p:grpSpPr>
          <p:sp>
            <p:nvSpPr>
              <p:cNvPr id="140" name="Freeform 139"/>
              <p:cNvSpPr>
                <a:spLocks/>
              </p:cNvSpPr>
              <p:nvPr/>
            </p:nvSpPr>
            <p:spPr bwMode="auto">
              <a:xfrm>
                <a:off x="3731" y="1874"/>
                <a:ext cx="78" cy="908"/>
              </a:xfrm>
              <a:custGeom>
                <a:avLst/>
                <a:gdLst>
                  <a:gd name="T0" fmla="*/ 0 w 78"/>
                  <a:gd name="T1" fmla="*/ 908 h 908"/>
                  <a:gd name="T2" fmla="*/ 0 w 78"/>
                  <a:gd name="T3" fmla="*/ 78 h 908"/>
                  <a:gd name="T4" fmla="*/ 78 w 78"/>
                  <a:gd name="T5" fmla="*/ 0 h 908"/>
                  <a:gd name="T6" fmla="*/ 78 w 78"/>
                  <a:gd name="T7" fmla="*/ 830 h 908"/>
                  <a:gd name="T8" fmla="*/ 0 w 78"/>
                  <a:gd name="T9" fmla="*/ 908 h 908"/>
                  <a:gd name="T10" fmla="*/ 0 60000 65536"/>
                  <a:gd name="T11" fmla="*/ 0 60000 65536"/>
                  <a:gd name="T12" fmla="*/ 0 60000 65536"/>
                  <a:gd name="T13" fmla="*/ 0 60000 65536"/>
                  <a:gd name="T14" fmla="*/ 0 60000 65536"/>
                  <a:gd name="T15" fmla="*/ 0 w 78"/>
                  <a:gd name="T16" fmla="*/ 0 h 908"/>
                  <a:gd name="T17" fmla="*/ 78 w 78"/>
                  <a:gd name="T18" fmla="*/ 908 h 908"/>
                </a:gdLst>
                <a:ahLst/>
                <a:cxnLst>
                  <a:cxn ang="T10">
                    <a:pos x="T0" y="T1"/>
                  </a:cxn>
                  <a:cxn ang="T11">
                    <a:pos x="T2" y="T3"/>
                  </a:cxn>
                  <a:cxn ang="T12">
                    <a:pos x="T4" y="T5"/>
                  </a:cxn>
                  <a:cxn ang="T13">
                    <a:pos x="T6" y="T7"/>
                  </a:cxn>
                  <a:cxn ang="T14">
                    <a:pos x="T8" y="T9"/>
                  </a:cxn>
                </a:cxnLst>
                <a:rect l="T15" t="T16" r="T17" b="T18"/>
                <a:pathLst>
                  <a:path w="78" h="908">
                    <a:moveTo>
                      <a:pt x="0" y="908"/>
                    </a:moveTo>
                    <a:lnTo>
                      <a:pt x="0" y="78"/>
                    </a:lnTo>
                    <a:lnTo>
                      <a:pt x="78" y="0"/>
                    </a:lnTo>
                    <a:lnTo>
                      <a:pt x="78" y="830"/>
                    </a:lnTo>
                    <a:lnTo>
                      <a:pt x="0" y="908"/>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1" name="Line 55"/>
              <p:cNvSpPr>
                <a:spLocks noChangeShapeType="1"/>
              </p:cNvSpPr>
              <p:nvPr/>
            </p:nvSpPr>
            <p:spPr bwMode="auto">
              <a:xfrm flipV="1">
                <a:off x="3731" y="2704"/>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2" name="Freeform 141"/>
              <p:cNvSpPr>
                <a:spLocks/>
              </p:cNvSpPr>
              <p:nvPr/>
            </p:nvSpPr>
            <p:spPr bwMode="auto">
              <a:xfrm>
                <a:off x="2706" y="1874"/>
                <a:ext cx="1103" cy="78"/>
              </a:xfrm>
              <a:custGeom>
                <a:avLst/>
                <a:gdLst>
                  <a:gd name="T0" fmla="*/ 1025 w 1103"/>
                  <a:gd name="T1" fmla="*/ 78 h 78"/>
                  <a:gd name="T2" fmla="*/ 0 w 1103"/>
                  <a:gd name="T3" fmla="*/ 78 h 78"/>
                  <a:gd name="T4" fmla="*/ 79 w 1103"/>
                  <a:gd name="T5" fmla="*/ 0 h 78"/>
                  <a:gd name="T6" fmla="*/ 1103 w 1103"/>
                  <a:gd name="T7" fmla="*/ 0 h 78"/>
                  <a:gd name="T8" fmla="*/ 1025 w 1103"/>
                  <a:gd name="T9" fmla="*/ 78 h 78"/>
                  <a:gd name="T10" fmla="*/ 0 60000 65536"/>
                  <a:gd name="T11" fmla="*/ 0 60000 65536"/>
                  <a:gd name="T12" fmla="*/ 0 60000 65536"/>
                  <a:gd name="T13" fmla="*/ 0 60000 65536"/>
                  <a:gd name="T14" fmla="*/ 0 60000 65536"/>
                  <a:gd name="T15" fmla="*/ 0 w 1103"/>
                  <a:gd name="T16" fmla="*/ 0 h 78"/>
                  <a:gd name="T17" fmla="*/ 1103 w 1103"/>
                  <a:gd name="T18" fmla="*/ 78 h 78"/>
                </a:gdLst>
                <a:ahLst/>
                <a:cxnLst>
                  <a:cxn ang="T10">
                    <a:pos x="T0" y="T1"/>
                  </a:cxn>
                  <a:cxn ang="T11">
                    <a:pos x="T2" y="T3"/>
                  </a:cxn>
                  <a:cxn ang="T12">
                    <a:pos x="T4" y="T5"/>
                  </a:cxn>
                  <a:cxn ang="T13">
                    <a:pos x="T6" y="T7"/>
                  </a:cxn>
                  <a:cxn ang="T14">
                    <a:pos x="T8" y="T9"/>
                  </a:cxn>
                </a:cxnLst>
                <a:rect l="T15" t="T16" r="T17" b="T18"/>
                <a:pathLst>
                  <a:path w="1103" h="78">
                    <a:moveTo>
                      <a:pt x="1025" y="78"/>
                    </a:moveTo>
                    <a:lnTo>
                      <a:pt x="0" y="78"/>
                    </a:lnTo>
                    <a:lnTo>
                      <a:pt x="79" y="0"/>
                    </a:lnTo>
                    <a:lnTo>
                      <a:pt x="1103" y="0"/>
                    </a:lnTo>
                    <a:lnTo>
                      <a:pt x="1025"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3" name="Line 57"/>
              <p:cNvSpPr>
                <a:spLocks noChangeShapeType="1"/>
              </p:cNvSpPr>
              <p:nvPr/>
            </p:nvSpPr>
            <p:spPr bwMode="auto">
              <a:xfrm flipV="1">
                <a:off x="3731" y="187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4" name="Rectangle 143"/>
              <p:cNvSpPr>
                <a:spLocks noChangeArrowheads="1"/>
              </p:cNvSpPr>
              <p:nvPr/>
            </p:nvSpPr>
            <p:spPr bwMode="auto">
              <a:xfrm>
                <a:off x="2706" y="1952"/>
                <a:ext cx="1025" cy="830"/>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5" name="Line 59"/>
              <p:cNvSpPr>
                <a:spLocks noChangeShapeType="1"/>
              </p:cNvSpPr>
              <p:nvPr/>
            </p:nvSpPr>
            <p:spPr bwMode="auto">
              <a:xfrm>
                <a:off x="2706" y="1952"/>
                <a:ext cx="0" cy="830"/>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6" name="Line 60"/>
              <p:cNvSpPr>
                <a:spLocks noChangeShapeType="1"/>
              </p:cNvSpPr>
              <p:nvPr/>
            </p:nvSpPr>
            <p:spPr bwMode="auto">
              <a:xfrm>
                <a:off x="2706" y="278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7" name="Line 61"/>
              <p:cNvSpPr>
                <a:spLocks noChangeShapeType="1"/>
              </p:cNvSpPr>
              <p:nvPr/>
            </p:nvSpPr>
            <p:spPr bwMode="auto">
              <a:xfrm flipV="1">
                <a:off x="3731" y="1952"/>
                <a:ext cx="0" cy="830"/>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8" name="Line 62"/>
              <p:cNvSpPr>
                <a:spLocks noChangeShapeType="1"/>
              </p:cNvSpPr>
              <p:nvPr/>
            </p:nvSpPr>
            <p:spPr bwMode="auto">
              <a:xfrm flipH="1">
                <a:off x="2706" y="195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3" name="Group 12"/>
            <p:cNvGrpSpPr>
              <a:grpSpLocks/>
            </p:cNvGrpSpPr>
            <p:nvPr/>
          </p:nvGrpSpPr>
          <p:grpSpPr bwMode="auto">
            <a:xfrm>
              <a:off x="5405437" y="2663825"/>
              <a:ext cx="379413" cy="247650"/>
              <a:chOff x="2918" y="2060"/>
              <a:chExt cx="239" cy="156"/>
            </a:xfrm>
          </p:grpSpPr>
          <p:sp>
            <p:nvSpPr>
              <p:cNvPr id="138" name="Oval 137"/>
              <p:cNvSpPr>
                <a:spLocks noChangeArrowheads="1"/>
              </p:cNvSpPr>
              <p:nvPr/>
            </p:nvSpPr>
            <p:spPr bwMode="auto">
              <a:xfrm>
                <a:off x="2918" y="2060"/>
                <a:ext cx="239"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9" name="Oval 138"/>
              <p:cNvSpPr>
                <a:spLocks noChangeArrowheads="1"/>
              </p:cNvSpPr>
              <p:nvPr/>
            </p:nvSpPr>
            <p:spPr bwMode="auto">
              <a:xfrm>
                <a:off x="2918" y="2060"/>
                <a:ext cx="239"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4" name="Group 13"/>
            <p:cNvGrpSpPr>
              <a:grpSpLocks/>
            </p:cNvGrpSpPr>
            <p:nvPr/>
          </p:nvGrpSpPr>
          <p:grpSpPr bwMode="auto">
            <a:xfrm>
              <a:off x="6335712" y="2898775"/>
              <a:ext cx="306388" cy="247650"/>
              <a:chOff x="3499" y="2060"/>
              <a:chExt cx="193" cy="156"/>
            </a:xfrm>
          </p:grpSpPr>
          <p:sp>
            <p:nvSpPr>
              <p:cNvPr id="136" name="Oval 135"/>
              <p:cNvSpPr>
                <a:spLocks noChangeArrowheads="1"/>
              </p:cNvSpPr>
              <p:nvPr/>
            </p:nvSpPr>
            <p:spPr bwMode="auto">
              <a:xfrm>
                <a:off x="3499" y="2060"/>
                <a:ext cx="19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7" name="Oval 136"/>
              <p:cNvSpPr>
                <a:spLocks noChangeArrowheads="1"/>
              </p:cNvSpPr>
              <p:nvPr/>
            </p:nvSpPr>
            <p:spPr bwMode="auto">
              <a:xfrm>
                <a:off x="3499" y="2060"/>
                <a:ext cx="19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5" name="Group 14"/>
            <p:cNvGrpSpPr>
              <a:grpSpLocks/>
            </p:cNvGrpSpPr>
            <p:nvPr/>
          </p:nvGrpSpPr>
          <p:grpSpPr bwMode="auto">
            <a:xfrm>
              <a:off x="6143625" y="3162300"/>
              <a:ext cx="284162" cy="311150"/>
              <a:chOff x="3383" y="2294"/>
              <a:chExt cx="179" cy="196"/>
            </a:xfrm>
          </p:grpSpPr>
          <p:sp>
            <p:nvSpPr>
              <p:cNvPr id="134" name="Oval 133"/>
              <p:cNvSpPr>
                <a:spLocks noChangeArrowheads="1"/>
              </p:cNvSpPr>
              <p:nvPr/>
            </p:nvSpPr>
            <p:spPr bwMode="auto">
              <a:xfrm>
                <a:off x="3383" y="2294"/>
                <a:ext cx="179" cy="19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5" name="Oval 134"/>
              <p:cNvSpPr>
                <a:spLocks noChangeArrowheads="1"/>
              </p:cNvSpPr>
              <p:nvPr/>
            </p:nvSpPr>
            <p:spPr bwMode="auto">
              <a:xfrm>
                <a:off x="3383" y="2294"/>
                <a:ext cx="179" cy="19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16" name="Rectangle 15"/>
            <p:cNvSpPr>
              <a:spLocks noChangeArrowheads="1"/>
            </p:cNvSpPr>
            <p:nvPr/>
          </p:nvSpPr>
          <p:spPr bwMode="auto">
            <a:xfrm>
              <a:off x="4794250" y="2695575"/>
              <a:ext cx="132080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 Development</a:t>
              </a:r>
              <a:endParaRPr lang="en-US"/>
            </a:p>
          </p:txBody>
        </p:sp>
        <p:grpSp>
          <p:nvGrpSpPr>
            <p:cNvPr id="17" name="Group 16"/>
            <p:cNvGrpSpPr>
              <a:grpSpLocks/>
            </p:cNvGrpSpPr>
            <p:nvPr/>
          </p:nvGrpSpPr>
          <p:grpSpPr bwMode="auto">
            <a:xfrm>
              <a:off x="4668837" y="2682875"/>
              <a:ext cx="1819275" cy="1611313"/>
              <a:chOff x="2454" y="2072"/>
              <a:chExt cx="1146" cy="1015"/>
            </a:xfrm>
          </p:grpSpPr>
          <p:sp>
            <p:nvSpPr>
              <p:cNvPr id="125" name="Freeform 124"/>
              <p:cNvSpPr>
                <a:spLocks/>
              </p:cNvSpPr>
              <p:nvPr/>
            </p:nvSpPr>
            <p:spPr bwMode="auto">
              <a:xfrm>
                <a:off x="3522" y="2072"/>
                <a:ext cx="78" cy="1015"/>
              </a:xfrm>
              <a:custGeom>
                <a:avLst/>
                <a:gdLst>
                  <a:gd name="T0" fmla="*/ 0 w 78"/>
                  <a:gd name="T1" fmla="*/ 1015 h 1015"/>
                  <a:gd name="T2" fmla="*/ 0 w 78"/>
                  <a:gd name="T3" fmla="*/ 77 h 1015"/>
                  <a:gd name="T4" fmla="*/ 78 w 78"/>
                  <a:gd name="T5" fmla="*/ 0 h 1015"/>
                  <a:gd name="T6" fmla="*/ 78 w 78"/>
                  <a:gd name="T7" fmla="*/ 937 h 1015"/>
                  <a:gd name="T8" fmla="*/ 0 w 78"/>
                  <a:gd name="T9" fmla="*/ 1015 h 1015"/>
                  <a:gd name="T10" fmla="*/ 0 60000 65536"/>
                  <a:gd name="T11" fmla="*/ 0 60000 65536"/>
                  <a:gd name="T12" fmla="*/ 0 60000 65536"/>
                  <a:gd name="T13" fmla="*/ 0 60000 65536"/>
                  <a:gd name="T14" fmla="*/ 0 60000 65536"/>
                  <a:gd name="T15" fmla="*/ 0 w 78"/>
                  <a:gd name="T16" fmla="*/ 0 h 1015"/>
                  <a:gd name="T17" fmla="*/ 78 w 78"/>
                  <a:gd name="T18" fmla="*/ 1015 h 1015"/>
                </a:gdLst>
                <a:ahLst/>
                <a:cxnLst>
                  <a:cxn ang="T10">
                    <a:pos x="T0" y="T1"/>
                  </a:cxn>
                  <a:cxn ang="T11">
                    <a:pos x="T2" y="T3"/>
                  </a:cxn>
                  <a:cxn ang="T12">
                    <a:pos x="T4" y="T5"/>
                  </a:cxn>
                  <a:cxn ang="T13">
                    <a:pos x="T6" y="T7"/>
                  </a:cxn>
                  <a:cxn ang="T14">
                    <a:pos x="T8" y="T9"/>
                  </a:cxn>
                </a:cxnLst>
                <a:rect l="T15" t="T16" r="T17" b="T18"/>
                <a:pathLst>
                  <a:path w="78" h="1015">
                    <a:moveTo>
                      <a:pt x="0" y="1015"/>
                    </a:moveTo>
                    <a:lnTo>
                      <a:pt x="0" y="77"/>
                    </a:lnTo>
                    <a:lnTo>
                      <a:pt x="78" y="0"/>
                    </a:lnTo>
                    <a:lnTo>
                      <a:pt x="78" y="937"/>
                    </a:lnTo>
                    <a:lnTo>
                      <a:pt x="0" y="101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6" name="Line 79"/>
              <p:cNvSpPr>
                <a:spLocks noChangeShapeType="1"/>
              </p:cNvSpPr>
              <p:nvPr/>
            </p:nvSpPr>
            <p:spPr bwMode="auto">
              <a:xfrm flipV="1">
                <a:off x="3522" y="3009"/>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7" name="Freeform 126"/>
              <p:cNvSpPr>
                <a:spLocks/>
              </p:cNvSpPr>
              <p:nvPr/>
            </p:nvSpPr>
            <p:spPr bwMode="auto">
              <a:xfrm>
                <a:off x="2454" y="2072"/>
                <a:ext cx="1146" cy="77"/>
              </a:xfrm>
              <a:custGeom>
                <a:avLst/>
                <a:gdLst>
                  <a:gd name="T0" fmla="*/ 1068 w 1146"/>
                  <a:gd name="T1" fmla="*/ 77 h 77"/>
                  <a:gd name="T2" fmla="*/ 0 w 1146"/>
                  <a:gd name="T3" fmla="*/ 77 h 77"/>
                  <a:gd name="T4" fmla="*/ 78 w 1146"/>
                  <a:gd name="T5" fmla="*/ 0 h 77"/>
                  <a:gd name="T6" fmla="*/ 1146 w 1146"/>
                  <a:gd name="T7" fmla="*/ 0 h 77"/>
                  <a:gd name="T8" fmla="*/ 1068 w 1146"/>
                  <a:gd name="T9" fmla="*/ 77 h 77"/>
                  <a:gd name="T10" fmla="*/ 0 60000 65536"/>
                  <a:gd name="T11" fmla="*/ 0 60000 65536"/>
                  <a:gd name="T12" fmla="*/ 0 60000 65536"/>
                  <a:gd name="T13" fmla="*/ 0 60000 65536"/>
                  <a:gd name="T14" fmla="*/ 0 60000 65536"/>
                  <a:gd name="T15" fmla="*/ 0 w 1146"/>
                  <a:gd name="T16" fmla="*/ 0 h 77"/>
                  <a:gd name="T17" fmla="*/ 1146 w 1146"/>
                  <a:gd name="T18" fmla="*/ 77 h 77"/>
                </a:gdLst>
                <a:ahLst/>
                <a:cxnLst>
                  <a:cxn ang="T10">
                    <a:pos x="T0" y="T1"/>
                  </a:cxn>
                  <a:cxn ang="T11">
                    <a:pos x="T2" y="T3"/>
                  </a:cxn>
                  <a:cxn ang="T12">
                    <a:pos x="T4" y="T5"/>
                  </a:cxn>
                  <a:cxn ang="T13">
                    <a:pos x="T6" y="T7"/>
                  </a:cxn>
                  <a:cxn ang="T14">
                    <a:pos x="T8" y="T9"/>
                  </a:cxn>
                </a:cxnLst>
                <a:rect l="T15" t="T16" r="T17" b="T18"/>
                <a:pathLst>
                  <a:path w="1146" h="77">
                    <a:moveTo>
                      <a:pt x="1068" y="77"/>
                    </a:moveTo>
                    <a:lnTo>
                      <a:pt x="0" y="77"/>
                    </a:lnTo>
                    <a:lnTo>
                      <a:pt x="78" y="0"/>
                    </a:lnTo>
                    <a:lnTo>
                      <a:pt x="1146" y="0"/>
                    </a:lnTo>
                    <a:lnTo>
                      <a:pt x="1068"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8" name="Line 81"/>
              <p:cNvSpPr>
                <a:spLocks noChangeShapeType="1"/>
              </p:cNvSpPr>
              <p:nvPr/>
            </p:nvSpPr>
            <p:spPr bwMode="auto">
              <a:xfrm flipV="1">
                <a:off x="3522" y="2072"/>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9" name="Rectangle 128"/>
              <p:cNvSpPr>
                <a:spLocks noChangeArrowheads="1"/>
              </p:cNvSpPr>
              <p:nvPr/>
            </p:nvSpPr>
            <p:spPr bwMode="auto">
              <a:xfrm>
                <a:off x="2454" y="2149"/>
                <a:ext cx="1068" cy="938"/>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0" name="Line 83"/>
              <p:cNvSpPr>
                <a:spLocks noChangeShapeType="1"/>
              </p:cNvSpPr>
              <p:nvPr/>
            </p:nvSpPr>
            <p:spPr bwMode="auto">
              <a:xfrm>
                <a:off x="2454" y="2149"/>
                <a:ext cx="0" cy="938"/>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1" name="Line 84"/>
              <p:cNvSpPr>
                <a:spLocks noChangeShapeType="1"/>
              </p:cNvSpPr>
              <p:nvPr/>
            </p:nvSpPr>
            <p:spPr bwMode="auto">
              <a:xfrm>
                <a:off x="2454" y="3087"/>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2" name="Line 85"/>
              <p:cNvSpPr>
                <a:spLocks noChangeShapeType="1"/>
              </p:cNvSpPr>
              <p:nvPr/>
            </p:nvSpPr>
            <p:spPr bwMode="auto">
              <a:xfrm flipV="1">
                <a:off x="3522" y="2149"/>
                <a:ext cx="0" cy="938"/>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3" name="Line 86"/>
              <p:cNvSpPr>
                <a:spLocks noChangeShapeType="1"/>
              </p:cNvSpPr>
              <p:nvPr/>
            </p:nvSpPr>
            <p:spPr bwMode="auto">
              <a:xfrm flipH="1">
                <a:off x="2454" y="2149"/>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8" name="Group 17"/>
            <p:cNvGrpSpPr>
              <a:grpSpLocks/>
            </p:cNvGrpSpPr>
            <p:nvPr/>
          </p:nvGrpSpPr>
          <p:grpSpPr bwMode="auto">
            <a:xfrm>
              <a:off x="6183312" y="3203575"/>
              <a:ext cx="152400" cy="304800"/>
              <a:chOff x="3267" y="2216"/>
              <a:chExt cx="141" cy="153"/>
            </a:xfrm>
          </p:grpSpPr>
          <p:sp>
            <p:nvSpPr>
              <p:cNvPr id="123" name="Oval 122"/>
              <p:cNvSpPr>
                <a:spLocks noChangeArrowheads="1"/>
              </p:cNvSpPr>
              <p:nvPr/>
            </p:nvSpPr>
            <p:spPr bwMode="auto">
              <a:xfrm>
                <a:off x="3267" y="2216"/>
                <a:ext cx="141" cy="15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4" name="Oval 123"/>
              <p:cNvSpPr>
                <a:spLocks noChangeArrowheads="1"/>
              </p:cNvSpPr>
              <p:nvPr/>
            </p:nvSpPr>
            <p:spPr bwMode="auto">
              <a:xfrm>
                <a:off x="3267" y="2216"/>
                <a:ext cx="141" cy="15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19" name="Group 18"/>
            <p:cNvGrpSpPr>
              <a:grpSpLocks/>
            </p:cNvGrpSpPr>
            <p:nvPr/>
          </p:nvGrpSpPr>
          <p:grpSpPr bwMode="auto">
            <a:xfrm>
              <a:off x="5862637" y="3733800"/>
              <a:ext cx="396875" cy="496888"/>
              <a:chOff x="3150" y="2727"/>
              <a:chExt cx="250" cy="313"/>
            </a:xfrm>
          </p:grpSpPr>
          <p:sp>
            <p:nvSpPr>
              <p:cNvPr id="121" name="Oval 120"/>
              <p:cNvSpPr>
                <a:spLocks noChangeArrowheads="1"/>
              </p:cNvSpPr>
              <p:nvPr/>
            </p:nvSpPr>
            <p:spPr bwMode="auto">
              <a:xfrm>
                <a:off x="3150" y="2727"/>
                <a:ext cx="250" cy="31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2" name="Oval 121"/>
              <p:cNvSpPr>
                <a:spLocks noChangeArrowheads="1"/>
              </p:cNvSpPr>
              <p:nvPr/>
            </p:nvSpPr>
            <p:spPr bwMode="auto">
              <a:xfrm>
                <a:off x="3150" y="2727"/>
                <a:ext cx="250" cy="31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0" name="Group 19"/>
            <p:cNvGrpSpPr>
              <a:grpSpLocks/>
            </p:cNvGrpSpPr>
            <p:nvPr/>
          </p:nvGrpSpPr>
          <p:grpSpPr bwMode="auto">
            <a:xfrm>
              <a:off x="4791075" y="3084513"/>
              <a:ext cx="379412" cy="201612"/>
              <a:chOff x="2531" y="2245"/>
              <a:chExt cx="239" cy="127"/>
            </a:xfrm>
          </p:grpSpPr>
          <p:sp>
            <p:nvSpPr>
              <p:cNvPr id="119" name="Oval 118"/>
              <p:cNvSpPr>
                <a:spLocks noChangeArrowheads="1"/>
              </p:cNvSpPr>
              <p:nvPr/>
            </p:nvSpPr>
            <p:spPr bwMode="auto">
              <a:xfrm>
                <a:off x="2531" y="2245"/>
                <a:ext cx="239" cy="12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0" name="Oval 119"/>
              <p:cNvSpPr>
                <a:spLocks noChangeArrowheads="1"/>
              </p:cNvSpPr>
              <p:nvPr/>
            </p:nvSpPr>
            <p:spPr bwMode="auto">
              <a:xfrm>
                <a:off x="2531" y="2245"/>
                <a:ext cx="239" cy="12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21" name="Rectangle 20"/>
            <p:cNvSpPr>
              <a:spLocks noChangeArrowheads="1"/>
            </p:cNvSpPr>
            <p:nvPr/>
          </p:nvSpPr>
          <p:spPr bwMode="auto">
            <a:xfrm>
              <a:off x="5205412" y="2444750"/>
              <a:ext cx="1309688"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Product Development</a:t>
              </a:r>
              <a:endParaRPr lang="en-US"/>
            </a:p>
          </p:txBody>
        </p:sp>
        <p:grpSp>
          <p:nvGrpSpPr>
            <p:cNvPr id="22" name="Group 21"/>
            <p:cNvGrpSpPr>
              <a:grpSpLocks/>
            </p:cNvGrpSpPr>
            <p:nvPr/>
          </p:nvGrpSpPr>
          <p:grpSpPr bwMode="auto">
            <a:xfrm>
              <a:off x="4360862" y="3117850"/>
              <a:ext cx="1758950" cy="1768475"/>
              <a:chOff x="2260" y="2266"/>
              <a:chExt cx="1108" cy="1114"/>
            </a:xfrm>
          </p:grpSpPr>
          <p:sp>
            <p:nvSpPr>
              <p:cNvPr id="110" name="Freeform 109"/>
              <p:cNvSpPr>
                <a:spLocks/>
              </p:cNvSpPr>
              <p:nvPr/>
            </p:nvSpPr>
            <p:spPr bwMode="auto">
              <a:xfrm>
                <a:off x="3290" y="2266"/>
                <a:ext cx="78" cy="1114"/>
              </a:xfrm>
              <a:custGeom>
                <a:avLst/>
                <a:gdLst>
                  <a:gd name="T0" fmla="*/ 0 w 78"/>
                  <a:gd name="T1" fmla="*/ 1114 h 1114"/>
                  <a:gd name="T2" fmla="*/ 0 w 78"/>
                  <a:gd name="T3" fmla="*/ 78 h 1114"/>
                  <a:gd name="T4" fmla="*/ 78 w 78"/>
                  <a:gd name="T5" fmla="*/ 0 h 1114"/>
                  <a:gd name="T6" fmla="*/ 78 w 78"/>
                  <a:gd name="T7" fmla="*/ 1036 h 1114"/>
                  <a:gd name="T8" fmla="*/ 0 w 78"/>
                  <a:gd name="T9" fmla="*/ 1114 h 1114"/>
                  <a:gd name="T10" fmla="*/ 0 60000 65536"/>
                  <a:gd name="T11" fmla="*/ 0 60000 65536"/>
                  <a:gd name="T12" fmla="*/ 0 60000 65536"/>
                  <a:gd name="T13" fmla="*/ 0 60000 65536"/>
                  <a:gd name="T14" fmla="*/ 0 60000 65536"/>
                  <a:gd name="T15" fmla="*/ 0 w 78"/>
                  <a:gd name="T16" fmla="*/ 0 h 1114"/>
                  <a:gd name="T17" fmla="*/ 78 w 78"/>
                  <a:gd name="T18" fmla="*/ 1114 h 1114"/>
                </a:gdLst>
                <a:ahLst/>
                <a:cxnLst>
                  <a:cxn ang="T10">
                    <a:pos x="T0" y="T1"/>
                  </a:cxn>
                  <a:cxn ang="T11">
                    <a:pos x="T2" y="T3"/>
                  </a:cxn>
                  <a:cxn ang="T12">
                    <a:pos x="T4" y="T5"/>
                  </a:cxn>
                  <a:cxn ang="T13">
                    <a:pos x="T6" y="T7"/>
                  </a:cxn>
                  <a:cxn ang="T14">
                    <a:pos x="T8" y="T9"/>
                  </a:cxn>
                </a:cxnLst>
                <a:rect l="T15" t="T16" r="T17" b="T18"/>
                <a:pathLst>
                  <a:path w="78" h="1114">
                    <a:moveTo>
                      <a:pt x="0" y="1114"/>
                    </a:moveTo>
                    <a:lnTo>
                      <a:pt x="0" y="78"/>
                    </a:lnTo>
                    <a:lnTo>
                      <a:pt x="78" y="0"/>
                    </a:lnTo>
                    <a:lnTo>
                      <a:pt x="78" y="1036"/>
                    </a:lnTo>
                    <a:lnTo>
                      <a:pt x="0" y="11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1" name="Line 99"/>
              <p:cNvSpPr>
                <a:spLocks noChangeShapeType="1"/>
              </p:cNvSpPr>
              <p:nvPr/>
            </p:nvSpPr>
            <p:spPr bwMode="auto">
              <a:xfrm flipV="1">
                <a:off x="3290" y="3302"/>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2" name="Freeform 111"/>
              <p:cNvSpPr>
                <a:spLocks/>
              </p:cNvSpPr>
              <p:nvPr/>
            </p:nvSpPr>
            <p:spPr bwMode="auto">
              <a:xfrm>
                <a:off x="2260" y="2266"/>
                <a:ext cx="1108" cy="78"/>
              </a:xfrm>
              <a:custGeom>
                <a:avLst/>
                <a:gdLst>
                  <a:gd name="T0" fmla="*/ 1030 w 1108"/>
                  <a:gd name="T1" fmla="*/ 78 h 78"/>
                  <a:gd name="T2" fmla="*/ 0 w 1108"/>
                  <a:gd name="T3" fmla="*/ 78 h 78"/>
                  <a:gd name="T4" fmla="*/ 79 w 1108"/>
                  <a:gd name="T5" fmla="*/ 0 h 78"/>
                  <a:gd name="T6" fmla="*/ 1108 w 1108"/>
                  <a:gd name="T7" fmla="*/ 0 h 78"/>
                  <a:gd name="T8" fmla="*/ 1030 w 1108"/>
                  <a:gd name="T9" fmla="*/ 78 h 78"/>
                  <a:gd name="T10" fmla="*/ 0 60000 65536"/>
                  <a:gd name="T11" fmla="*/ 0 60000 65536"/>
                  <a:gd name="T12" fmla="*/ 0 60000 65536"/>
                  <a:gd name="T13" fmla="*/ 0 60000 65536"/>
                  <a:gd name="T14" fmla="*/ 0 60000 65536"/>
                  <a:gd name="T15" fmla="*/ 0 w 1108"/>
                  <a:gd name="T16" fmla="*/ 0 h 78"/>
                  <a:gd name="T17" fmla="*/ 1108 w 1108"/>
                  <a:gd name="T18" fmla="*/ 78 h 78"/>
                </a:gdLst>
                <a:ahLst/>
                <a:cxnLst>
                  <a:cxn ang="T10">
                    <a:pos x="T0" y="T1"/>
                  </a:cxn>
                  <a:cxn ang="T11">
                    <a:pos x="T2" y="T3"/>
                  </a:cxn>
                  <a:cxn ang="T12">
                    <a:pos x="T4" y="T5"/>
                  </a:cxn>
                  <a:cxn ang="T13">
                    <a:pos x="T6" y="T7"/>
                  </a:cxn>
                  <a:cxn ang="T14">
                    <a:pos x="T8" y="T9"/>
                  </a:cxn>
                </a:cxnLst>
                <a:rect l="T15" t="T16" r="T17" b="T18"/>
                <a:pathLst>
                  <a:path w="1108" h="78">
                    <a:moveTo>
                      <a:pt x="1030" y="78"/>
                    </a:moveTo>
                    <a:lnTo>
                      <a:pt x="0" y="78"/>
                    </a:lnTo>
                    <a:lnTo>
                      <a:pt x="79" y="0"/>
                    </a:lnTo>
                    <a:lnTo>
                      <a:pt x="1108" y="0"/>
                    </a:lnTo>
                    <a:lnTo>
                      <a:pt x="1030"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3" name="Line 101"/>
              <p:cNvSpPr>
                <a:spLocks noChangeShapeType="1"/>
              </p:cNvSpPr>
              <p:nvPr/>
            </p:nvSpPr>
            <p:spPr bwMode="auto">
              <a:xfrm flipV="1">
                <a:off x="3290" y="2266"/>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4" name="Rectangle 113"/>
              <p:cNvSpPr>
                <a:spLocks noChangeArrowheads="1"/>
              </p:cNvSpPr>
              <p:nvPr/>
            </p:nvSpPr>
            <p:spPr bwMode="auto">
              <a:xfrm>
                <a:off x="2260" y="2344"/>
                <a:ext cx="1030" cy="10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5" name="Line 103"/>
              <p:cNvSpPr>
                <a:spLocks noChangeShapeType="1"/>
              </p:cNvSpPr>
              <p:nvPr/>
            </p:nvSpPr>
            <p:spPr bwMode="auto">
              <a:xfrm>
                <a:off x="2260" y="2344"/>
                <a:ext cx="0" cy="10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6" name="Line 104"/>
              <p:cNvSpPr>
                <a:spLocks noChangeShapeType="1"/>
              </p:cNvSpPr>
              <p:nvPr/>
            </p:nvSpPr>
            <p:spPr bwMode="auto">
              <a:xfrm>
                <a:off x="2260" y="3380"/>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7" name="Line 105"/>
              <p:cNvSpPr>
                <a:spLocks noChangeShapeType="1"/>
              </p:cNvSpPr>
              <p:nvPr/>
            </p:nvSpPr>
            <p:spPr bwMode="auto">
              <a:xfrm flipV="1">
                <a:off x="3290" y="2344"/>
                <a:ext cx="0" cy="10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8" name="Line 106"/>
              <p:cNvSpPr>
                <a:spLocks noChangeShapeType="1"/>
              </p:cNvSpPr>
              <p:nvPr/>
            </p:nvSpPr>
            <p:spPr bwMode="auto">
              <a:xfrm flipH="1">
                <a:off x="2260" y="2344"/>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3" name="Group 22"/>
            <p:cNvGrpSpPr>
              <a:grpSpLocks/>
            </p:cNvGrpSpPr>
            <p:nvPr/>
          </p:nvGrpSpPr>
          <p:grpSpPr bwMode="auto">
            <a:xfrm>
              <a:off x="4730750" y="3598863"/>
              <a:ext cx="184150" cy="122237"/>
              <a:chOff x="2493" y="2493"/>
              <a:chExt cx="116" cy="77"/>
            </a:xfrm>
          </p:grpSpPr>
          <p:sp>
            <p:nvSpPr>
              <p:cNvPr id="108" name="Oval 107"/>
              <p:cNvSpPr>
                <a:spLocks noChangeArrowheads="1"/>
              </p:cNvSpPr>
              <p:nvPr/>
            </p:nvSpPr>
            <p:spPr bwMode="auto">
              <a:xfrm>
                <a:off x="2493" y="2493"/>
                <a:ext cx="116" cy="7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9" name="Oval 108"/>
              <p:cNvSpPr>
                <a:spLocks noChangeArrowheads="1"/>
              </p:cNvSpPr>
              <p:nvPr/>
            </p:nvSpPr>
            <p:spPr bwMode="auto">
              <a:xfrm>
                <a:off x="2493" y="2493"/>
                <a:ext cx="116" cy="7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4" name="Group 23"/>
            <p:cNvGrpSpPr>
              <a:grpSpLocks/>
            </p:cNvGrpSpPr>
            <p:nvPr/>
          </p:nvGrpSpPr>
          <p:grpSpPr bwMode="auto">
            <a:xfrm>
              <a:off x="4791075" y="4032250"/>
              <a:ext cx="123825" cy="185738"/>
              <a:chOff x="2531" y="2766"/>
              <a:chExt cx="78" cy="117"/>
            </a:xfrm>
          </p:grpSpPr>
          <p:sp>
            <p:nvSpPr>
              <p:cNvPr id="106" name="Oval 105"/>
              <p:cNvSpPr>
                <a:spLocks noChangeArrowheads="1"/>
              </p:cNvSpPr>
              <p:nvPr/>
            </p:nvSpPr>
            <p:spPr bwMode="auto">
              <a:xfrm>
                <a:off x="2531" y="2766"/>
                <a:ext cx="78"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7" name="Oval 106"/>
              <p:cNvSpPr>
                <a:spLocks noChangeArrowheads="1"/>
              </p:cNvSpPr>
              <p:nvPr/>
            </p:nvSpPr>
            <p:spPr bwMode="auto">
              <a:xfrm>
                <a:off x="2531" y="2766"/>
                <a:ext cx="78"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5" name="Group 24"/>
            <p:cNvGrpSpPr>
              <a:grpSpLocks/>
            </p:cNvGrpSpPr>
            <p:nvPr/>
          </p:nvGrpSpPr>
          <p:grpSpPr bwMode="auto">
            <a:xfrm>
              <a:off x="5654675" y="4525963"/>
              <a:ext cx="217487" cy="185737"/>
              <a:chOff x="3075" y="3129"/>
              <a:chExt cx="137" cy="117"/>
            </a:xfrm>
          </p:grpSpPr>
          <p:sp>
            <p:nvSpPr>
              <p:cNvPr id="104" name="Oval 103"/>
              <p:cNvSpPr>
                <a:spLocks noChangeArrowheads="1"/>
              </p:cNvSpPr>
              <p:nvPr/>
            </p:nvSpPr>
            <p:spPr bwMode="auto">
              <a:xfrm>
                <a:off x="3075" y="3129"/>
                <a:ext cx="13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5" name="Oval 104"/>
              <p:cNvSpPr>
                <a:spLocks noChangeArrowheads="1"/>
              </p:cNvSpPr>
              <p:nvPr/>
            </p:nvSpPr>
            <p:spPr bwMode="auto">
              <a:xfrm>
                <a:off x="3075" y="3129"/>
                <a:ext cx="13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6" name="Group 25"/>
            <p:cNvGrpSpPr>
              <a:grpSpLocks/>
            </p:cNvGrpSpPr>
            <p:nvPr/>
          </p:nvGrpSpPr>
          <p:grpSpPr bwMode="auto">
            <a:xfrm>
              <a:off x="4645025" y="4403725"/>
              <a:ext cx="207962" cy="125413"/>
              <a:chOff x="2439" y="3000"/>
              <a:chExt cx="131" cy="79"/>
            </a:xfrm>
          </p:grpSpPr>
          <p:sp>
            <p:nvSpPr>
              <p:cNvPr id="102" name="Oval 101"/>
              <p:cNvSpPr>
                <a:spLocks noChangeArrowheads="1"/>
              </p:cNvSpPr>
              <p:nvPr/>
            </p:nvSpPr>
            <p:spPr bwMode="auto">
              <a:xfrm>
                <a:off x="2439" y="3000"/>
                <a:ext cx="131"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3" name="Oval 102"/>
              <p:cNvSpPr>
                <a:spLocks noChangeArrowheads="1"/>
              </p:cNvSpPr>
              <p:nvPr/>
            </p:nvSpPr>
            <p:spPr bwMode="auto">
              <a:xfrm>
                <a:off x="2439" y="3000"/>
                <a:ext cx="131"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7" name="Group 26"/>
            <p:cNvGrpSpPr>
              <a:grpSpLocks/>
            </p:cNvGrpSpPr>
            <p:nvPr/>
          </p:nvGrpSpPr>
          <p:grpSpPr bwMode="auto">
            <a:xfrm>
              <a:off x="5099050" y="4713288"/>
              <a:ext cx="157162" cy="187325"/>
              <a:chOff x="2725" y="3195"/>
              <a:chExt cx="99" cy="118"/>
            </a:xfrm>
          </p:grpSpPr>
          <p:sp>
            <p:nvSpPr>
              <p:cNvPr id="100" name="Oval 99"/>
              <p:cNvSpPr>
                <a:spLocks noChangeArrowheads="1"/>
              </p:cNvSpPr>
              <p:nvPr/>
            </p:nvSpPr>
            <p:spPr bwMode="auto">
              <a:xfrm>
                <a:off x="2725" y="3195"/>
                <a:ext cx="99" cy="11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1" name="Oval 100"/>
              <p:cNvSpPr>
                <a:spLocks noChangeArrowheads="1"/>
              </p:cNvSpPr>
              <p:nvPr/>
            </p:nvSpPr>
            <p:spPr bwMode="auto">
              <a:xfrm>
                <a:off x="2725" y="3195"/>
                <a:ext cx="99" cy="11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28" name="Group 27"/>
            <p:cNvGrpSpPr>
              <a:grpSpLocks/>
            </p:cNvGrpSpPr>
            <p:nvPr/>
          </p:nvGrpSpPr>
          <p:grpSpPr bwMode="auto">
            <a:xfrm>
              <a:off x="5283200" y="4156075"/>
              <a:ext cx="184150" cy="123825"/>
              <a:chOff x="2841" y="2844"/>
              <a:chExt cx="116" cy="78"/>
            </a:xfrm>
          </p:grpSpPr>
          <p:sp>
            <p:nvSpPr>
              <p:cNvPr id="98" name="Oval 97"/>
              <p:cNvSpPr>
                <a:spLocks noChangeArrowheads="1"/>
              </p:cNvSpPr>
              <p:nvPr/>
            </p:nvSpPr>
            <p:spPr bwMode="auto">
              <a:xfrm>
                <a:off x="2841" y="2844"/>
                <a:ext cx="116" cy="7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9" name="Oval 98"/>
              <p:cNvSpPr>
                <a:spLocks noChangeArrowheads="1"/>
              </p:cNvSpPr>
              <p:nvPr/>
            </p:nvSpPr>
            <p:spPr bwMode="auto">
              <a:xfrm>
                <a:off x="2841" y="2844"/>
                <a:ext cx="116" cy="7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29" name="Rectangle 28"/>
            <p:cNvSpPr>
              <a:spLocks noChangeArrowheads="1"/>
            </p:cNvSpPr>
            <p:nvPr/>
          </p:nvSpPr>
          <p:spPr bwMode="auto">
            <a:xfrm>
              <a:off x="4737100" y="2822575"/>
              <a:ext cx="1435100" cy="13652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b="1">
                  <a:solidFill>
                    <a:srgbClr val="FFFFFF"/>
                  </a:solidFill>
                  <a:latin typeface="Arial" charset="0"/>
                </a:rPr>
                <a:t>Verification and Validation</a:t>
              </a:r>
              <a:endParaRPr lang="en-US" sz="900"/>
            </a:p>
          </p:txBody>
        </p:sp>
        <p:grpSp>
          <p:nvGrpSpPr>
            <p:cNvPr id="30" name="Group 29"/>
            <p:cNvGrpSpPr>
              <a:grpSpLocks/>
            </p:cNvGrpSpPr>
            <p:nvPr/>
          </p:nvGrpSpPr>
          <p:grpSpPr bwMode="auto">
            <a:xfrm>
              <a:off x="5726112" y="3508375"/>
              <a:ext cx="228600" cy="304800"/>
              <a:chOff x="3073" y="2333"/>
              <a:chExt cx="155" cy="157"/>
            </a:xfrm>
          </p:grpSpPr>
          <p:sp>
            <p:nvSpPr>
              <p:cNvPr id="96" name="Oval 95"/>
              <p:cNvSpPr>
                <a:spLocks noChangeArrowheads="1"/>
              </p:cNvSpPr>
              <p:nvPr/>
            </p:nvSpPr>
            <p:spPr bwMode="auto">
              <a:xfrm>
                <a:off x="3073" y="2333"/>
                <a:ext cx="155"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7" name="Oval 96"/>
              <p:cNvSpPr>
                <a:spLocks noChangeArrowheads="1"/>
              </p:cNvSpPr>
              <p:nvPr/>
            </p:nvSpPr>
            <p:spPr bwMode="auto">
              <a:xfrm>
                <a:off x="3073" y="2333"/>
                <a:ext cx="155"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1" name="Group 30"/>
            <p:cNvGrpSpPr>
              <a:grpSpLocks/>
            </p:cNvGrpSpPr>
            <p:nvPr/>
          </p:nvGrpSpPr>
          <p:grpSpPr bwMode="auto">
            <a:xfrm>
              <a:off x="3897324" y="3554413"/>
              <a:ext cx="1809757" cy="1627187"/>
              <a:chOff x="2006" y="2465"/>
              <a:chExt cx="1140" cy="1025"/>
            </a:xfrm>
          </p:grpSpPr>
          <p:sp>
            <p:nvSpPr>
              <p:cNvPr id="87" name="Freeform 86"/>
              <p:cNvSpPr>
                <a:spLocks/>
              </p:cNvSpPr>
              <p:nvPr/>
            </p:nvSpPr>
            <p:spPr bwMode="auto">
              <a:xfrm>
                <a:off x="3067" y="2465"/>
                <a:ext cx="79" cy="1025"/>
              </a:xfrm>
              <a:custGeom>
                <a:avLst/>
                <a:gdLst>
                  <a:gd name="T0" fmla="*/ 0 w 79"/>
                  <a:gd name="T1" fmla="*/ 1025 h 1025"/>
                  <a:gd name="T2" fmla="*/ 0 w 79"/>
                  <a:gd name="T3" fmla="*/ 78 h 1025"/>
                  <a:gd name="T4" fmla="*/ 79 w 79"/>
                  <a:gd name="T5" fmla="*/ 0 h 1025"/>
                  <a:gd name="T6" fmla="*/ 79 w 79"/>
                  <a:gd name="T7" fmla="*/ 947 h 1025"/>
                  <a:gd name="T8" fmla="*/ 0 w 79"/>
                  <a:gd name="T9" fmla="*/ 1025 h 1025"/>
                  <a:gd name="T10" fmla="*/ 0 60000 65536"/>
                  <a:gd name="T11" fmla="*/ 0 60000 65536"/>
                  <a:gd name="T12" fmla="*/ 0 60000 65536"/>
                  <a:gd name="T13" fmla="*/ 0 60000 65536"/>
                  <a:gd name="T14" fmla="*/ 0 60000 65536"/>
                  <a:gd name="T15" fmla="*/ 0 w 79"/>
                  <a:gd name="T16" fmla="*/ 0 h 1025"/>
                  <a:gd name="T17" fmla="*/ 79 w 79"/>
                  <a:gd name="T18" fmla="*/ 1025 h 1025"/>
                </a:gdLst>
                <a:ahLst/>
                <a:cxnLst>
                  <a:cxn ang="T10">
                    <a:pos x="T0" y="T1"/>
                  </a:cxn>
                  <a:cxn ang="T11">
                    <a:pos x="T2" y="T3"/>
                  </a:cxn>
                  <a:cxn ang="T12">
                    <a:pos x="T4" y="T5"/>
                  </a:cxn>
                  <a:cxn ang="T13">
                    <a:pos x="T6" y="T7"/>
                  </a:cxn>
                  <a:cxn ang="T14">
                    <a:pos x="T8" y="T9"/>
                  </a:cxn>
                </a:cxnLst>
                <a:rect l="T15" t="T16" r="T17" b="T18"/>
                <a:pathLst>
                  <a:path w="79" h="1025">
                    <a:moveTo>
                      <a:pt x="0" y="1025"/>
                    </a:moveTo>
                    <a:lnTo>
                      <a:pt x="0" y="78"/>
                    </a:lnTo>
                    <a:lnTo>
                      <a:pt x="79" y="0"/>
                    </a:lnTo>
                    <a:lnTo>
                      <a:pt x="79" y="947"/>
                    </a:lnTo>
                    <a:lnTo>
                      <a:pt x="0" y="102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8" name="Line 131"/>
              <p:cNvSpPr>
                <a:spLocks noChangeShapeType="1"/>
              </p:cNvSpPr>
              <p:nvPr/>
            </p:nvSpPr>
            <p:spPr bwMode="auto">
              <a:xfrm flipV="1">
                <a:off x="3067" y="3412"/>
                <a:ext cx="79"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9" name="Freeform 88"/>
              <p:cNvSpPr>
                <a:spLocks/>
              </p:cNvSpPr>
              <p:nvPr/>
            </p:nvSpPr>
            <p:spPr bwMode="auto">
              <a:xfrm>
                <a:off x="2006" y="2465"/>
                <a:ext cx="1140" cy="78"/>
              </a:xfrm>
              <a:custGeom>
                <a:avLst/>
                <a:gdLst>
                  <a:gd name="T0" fmla="*/ 1061 w 1140"/>
                  <a:gd name="T1" fmla="*/ 78 h 78"/>
                  <a:gd name="T2" fmla="*/ 0 w 1140"/>
                  <a:gd name="T3" fmla="*/ 78 h 78"/>
                  <a:gd name="T4" fmla="*/ 78 w 1140"/>
                  <a:gd name="T5" fmla="*/ 0 h 78"/>
                  <a:gd name="T6" fmla="*/ 1140 w 1140"/>
                  <a:gd name="T7" fmla="*/ 0 h 78"/>
                  <a:gd name="T8" fmla="*/ 1061 w 1140"/>
                  <a:gd name="T9" fmla="*/ 78 h 78"/>
                  <a:gd name="T10" fmla="*/ 0 60000 65536"/>
                  <a:gd name="T11" fmla="*/ 0 60000 65536"/>
                  <a:gd name="T12" fmla="*/ 0 60000 65536"/>
                  <a:gd name="T13" fmla="*/ 0 60000 65536"/>
                  <a:gd name="T14" fmla="*/ 0 60000 65536"/>
                  <a:gd name="T15" fmla="*/ 0 w 1140"/>
                  <a:gd name="T16" fmla="*/ 0 h 78"/>
                  <a:gd name="T17" fmla="*/ 1140 w 1140"/>
                  <a:gd name="T18" fmla="*/ 78 h 78"/>
                </a:gdLst>
                <a:ahLst/>
                <a:cxnLst>
                  <a:cxn ang="T10">
                    <a:pos x="T0" y="T1"/>
                  </a:cxn>
                  <a:cxn ang="T11">
                    <a:pos x="T2" y="T3"/>
                  </a:cxn>
                  <a:cxn ang="T12">
                    <a:pos x="T4" y="T5"/>
                  </a:cxn>
                  <a:cxn ang="T13">
                    <a:pos x="T6" y="T7"/>
                  </a:cxn>
                  <a:cxn ang="T14">
                    <a:pos x="T8" y="T9"/>
                  </a:cxn>
                </a:cxnLst>
                <a:rect l="T15" t="T16" r="T17" b="T18"/>
                <a:pathLst>
                  <a:path w="1140" h="78">
                    <a:moveTo>
                      <a:pt x="1061" y="78"/>
                    </a:moveTo>
                    <a:lnTo>
                      <a:pt x="0" y="78"/>
                    </a:lnTo>
                    <a:lnTo>
                      <a:pt x="78" y="0"/>
                    </a:lnTo>
                    <a:lnTo>
                      <a:pt x="1140" y="0"/>
                    </a:lnTo>
                    <a:lnTo>
                      <a:pt x="1061"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0" name="Line 133"/>
              <p:cNvSpPr>
                <a:spLocks noChangeShapeType="1"/>
              </p:cNvSpPr>
              <p:nvPr/>
            </p:nvSpPr>
            <p:spPr bwMode="auto">
              <a:xfrm flipV="1">
                <a:off x="3067" y="2465"/>
                <a:ext cx="79"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1" name="Rectangle 90"/>
              <p:cNvSpPr>
                <a:spLocks noChangeArrowheads="1"/>
              </p:cNvSpPr>
              <p:nvPr/>
            </p:nvSpPr>
            <p:spPr bwMode="auto">
              <a:xfrm>
                <a:off x="2006" y="2543"/>
                <a:ext cx="1061" cy="947"/>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2" name="Line 135"/>
              <p:cNvSpPr>
                <a:spLocks noChangeShapeType="1"/>
              </p:cNvSpPr>
              <p:nvPr/>
            </p:nvSpPr>
            <p:spPr bwMode="auto">
              <a:xfrm>
                <a:off x="2006" y="2543"/>
                <a:ext cx="0" cy="947"/>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3" name="Line 136"/>
              <p:cNvSpPr>
                <a:spLocks noChangeShapeType="1"/>
              </p:cNvSpPr>
              <p:nvPr/>
            </p:nvSpPr>
            <p:spPr bwMode="auto">
              <a:xfrm>
                <a:off x="2006" y="3490"/>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4" name="Line 137"/>
              <p:cNvSpPr>
                <a:spLocks noChangeShapeType="1"/>
              </p:cNvSpPr>
              <p:nvPr/>
            </p:nvSpPr>
            <p:spPr bwMode="auto">
              <a:xfrm flipV="1">
                <a:off x="3067" y="2543"/>
                <a:ext cx="0" cy="947"/>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5" name="Line 138"/>
              <p:cNvSpPr>
                <a:spLocks noChangeShapeType="1"/>
              </p:cNvSpPr>
              <p:nvPr/>
            </p:nvSpPr>
            <p:spPr bwMode="auto">
              <a:xfrm flipH="1">
                <a:off x="2006" y="2543"/>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2" name="Group 31"/>
            <p:cNvGrpSpPr>
              <a:grpSpLocks/>
            </p:cNvGrpSpPr>
            <p:nvPr/>
          </p:nvGrpSpPr>
          <p:grpSpPr bwMode="auto">
            <a:xfrm>
              <a:off x="5245100" y="4048125"/>
              <a:ext cx="252412" cy="381000"/>
              <a:chOff x="2706" y="3056"/>
              <a:chExt cx="159" cy="182"/>
            </a:xfrm>
          </p:grpSpPr>
          <p:sp>
            <p:nvSpPr>
              <p:cNvPr id="85" name="Oval 84"/>
              <p:cNvSpPr>
                <a:spLocks noChangeArrowheads="1"/>
              </p:cNvSpPr>
              <p:nvPr/>
            </p:nvSpPr>
            <p:spPr bwMode="auto">
              <a:xfrm>
                <a:off x="2706" y="3056"/>
                <a:ext cx="159" cy="182"/>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6" name="Oval 85"/>
              <p:cNvSpPr>
                <a:spLocks noChangeArrowheads="1"/>
              </p:cNvSpPr>
              <p:nvPr/>
            </p:nvSpPr>
            <p:spPr bwMode="auto">
              <a:xfrm>
                <a:off x="2706" y="3056"/>
                <a:ext cx="159" cy="182"/>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3" name="Group 32"/>
            <p:cNvGrpSpPr>
              <a:grpSpLocks/>
            </p:cNvGrpSpPr>
            <p:nvPr/>
          </p:nvGrpSpPr>
          <p:grpSpPr bwMode="auto">
            <a:xfrm>
              <a:off x="4157662" y="4699000"/>
              <a:ext cx="431800" cy="285750"/>
              <a:chOff x="2132" y="3186"/>
              <a:chExt cx="272" cy="180"/>
            </a:xfrm>
          </p:grpSpPr>
          <p:sp>
            <p:nvSpPr>
              <p:cNvPr id="83" name="Oval 82"/>
              <p:cNvSpPr>
                <a:spLocks noChangeArrowheads="1"/>
              </p:cNvSpPr>
              <p:nvPr/>
            </p:nvSpPr>
            <p:spPr bwMode="auto">
              <a:xfrm>
                <a:off x="2132" y="3186"/>
                <a:ext cx="272" cy="180"/>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4" name="Oval 83"/>
              <p:cNvSpPr>
                <a:spLocks noChangeArrowheads="1"/>
              </p:cNvSpPr>
              <p:nvPr/>
            </p:nvSpPr>
            <p:spPr bwMode="auto">
              <a:xfrm>
                <a:off x="2132" y="3186"/>
                <a:ext cx="272" cy="180"/>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4" name="Rectangle 33"/>
            <p:cNvSpPr>
              <a:spLocks noChangeArrowheads="1"/>
            </p:cNvSpPr>
            <p:nvPr/>
          </p:nvSpPr>
          <p:spPr bwMode="auto">
            <a:xfrm>
              <a:off x="4448175" y="3254375"/>
              <a:ext cx="6683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Operations</a:t>
              </a:r>
              <a:endParaRPr lang="en-US"/>
            </a:p>
          </p:txBody>
        </p:sp>
        <p:grpSp>
          <p:nvGrpSpPr>
            <p:cNvPr id="35" name="Group 34"/>
            <p:cNvGrpSpPr>
              <a:grpSpLocks/>
            </p:cNvGrpSpPr>
            <p:nvPr/>
          </p:nvGrpSpPr>
          <p:grpSpPr bwMode="auto">
            <a:xfrm>
              <a:off x="6869112" y="2971800"/>
              <a:ext cx="122238" cy="247650"/>
              <a:chOff x="2686" y="2688"/>
              <a:chExt cx="77" cy="156"/>
            </a:xfrm>
          </p:grpSpPr>
          <p:sp>
            <p:nvSpPr>
              <p:cNvPr id="81" name="Oval 80"/>
              <p:cNvSpPr>
                <a:spLocks noChangeArrowheads="1"/>
              </p:cNvSpPr>
              <p:nvPr/>
            </p:nvSpPr>
            <p:spPr bwMode="auto">
              <a:xfrm>
                <a:off x="2686" y="2688"/>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2" name="Oval 81"/>
              <p:cNvSpPr>
                <a:spLocks noChangeArrowheads="1"/>
              </p:cNvSpPr>
              <p:nvPr/>
            </p:nvSpPr>
            <p:spPr bwMode="auto">
              <a:xfrm>
                <a:off x="2686" y="2688"/>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6" name="Group 35"/>
            <p:cNvGrpSpPr>
              <a:grpSpLocks/>
            </p:cNvGrpSpPr>
            <p:nvPr/>
          </p:nvGrpSpPr>
          <p:grpSpPr bwMode="auto">
            <a:xfrm>
              <a:off x="4360862" y="4032250"/>
              <a:ext cx="211138" cy="247650"/>
              <a:chOff x="2260" y="2766"/>
              <a:chExt cx="133" cy="156"/>
            </a:xfrm>
          </p:grpSpPr>
          <p:sp>
            <p:nvSpPr>
              <p:cNvPr id="79" name="Oval 78"/>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0" name="Oval 79"/>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7" name="Group 36"/>
            <p:cNvGrpSpPr>
              <a:grpSpLocks/>
            </p:cNvGrpSpPr>
            <p:nvPr/>
          </p:nvGrpSpPr>
          <p:grpSpPr bwMode="auto">
            <a:xfrm>
              <a:off x="7326312" y="1995488"/>
              <a:ext cx="228600" cy="293687"/>
              <a:chOff x="4157" y="1591"/>
              <a:chExt cx="78" cy="156"/>
            </a:xfrm>
          </p:grpSpPr>
          <p:sp>
            <p:nvSpPr>
              <p:cNvPr id="77" name="Oval 76"/>
              <p:cNvSpPr>
                <a:spLocks noChangeArrowheads="1"/>
              </p:cNvSpPr>
              <p:nvPr/>
            </p:nvSpPr>
            <p:spPr bwMode="auto">
              <a:xfrm>
                <a:off x="4157" y="1591"/>
                <a:ext cx="7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8" name="Oval 77"/>
              <p:cNvSpPr>
                <a:spLocks noChangeArrowheads="1"/>
              </p:cNvSpPr>
              <p:nvPr/>
            </p:nvSpPr>
            <p:spPr bwMode="auto">
              <a:xfrm>
                <a:off x="4157" y="1591"/>
                <a:ext cx="7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8" name="Group 37"/>
            <p:cNvGrpSpPr>
              <a:grpSpLocks/>
            </p:cNvGrpSpPr>
            <p:nvPr/>
          </p:nvGrpSpPr>
          <p:grpSpPr bwMode="auto">
            <a:xfrm>
              <a:off x="6945312" y="2344738"/>
              <a:ext cx="152400" cy="325437"/>
              <a:chOff x="3886" y="1786"/>
              <a:chExt cx="77" cy="157"/>
            </a:xfrm>
          </p:grpSpPr>
          <p:sp>
            <p:nvSpPr>
              <p:cNvPr id="75" name="Oval 74"/>
              <p:cNvSpPr>
                <a:spLocks noChangeArrowheads="1"/>
              </p:cNvSpPr>
              <p:nvPr/>
            </p:nvSpPr>
            <p:spPr bwMode="auto">
              <a:xfrm>
                <a:off x="3886" y="1786"/>
                <a:ext cx="77"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6" name="Oval 75"/>
              <p:cNvSpPr>
                <a:spLocks noChangeArrowheads="1"/>
              </p:cNvSpPr>
              <p:nvPr/>
            </p:nvSpPr>
            <p:spPr bwMode="auto">
              <a:xfrm>
                <a:off x="3886" y="1786"/>
                <a:ext cx="77"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 name="Group 38"/>
            <p:cNvGrpSpPr>
              <a:grpSpLocks/>
            </p:cNvGrpSpPr>
            <p:nvPr/>
          </p:nvGrpSpPr>
          <p:grpSpPr bwMode="auto">
            <a:xfrm>
              <a:off x="5040312" y="4276725"/>
              <a:ext cx="61913" cy="125413"/>
              <a:chOff x="2928" y="2726"/>
              <a:chExt cx="39" cy="79"/>
            </a:xfrm>
          </p:grpSpPr>
          <p:sp>
            <p:nvSpPr>
              <p:cNvPr id="73" name="Oval 72"/>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4" name="Oval 73"/>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0" name="Rectangle 39"/>
            <p:cNvSpPr>
              <a:spLocks noChangeArrowheads="1"/>
            </p:cNvSpPr>
            <p:nvPr/>
          </p:nvSpPr>
          <p:spPr bwMode="auto">
            <a:xfrm>
              <a:off x="6432550" y="1514475"/>
              <a:ext cx="690562"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Acquisition</a:t>
              </a:r>
              <a:endParaRPr lang="en-US"/>
            </a:p>
          </p:txBody>
        </p:sp>
        <p:grpSp>
          <p:nvGrpSpPr>
            <p:cNvPr id="41" name="Group 40"/>
            <p:cNvGrpSpPr>
              <a:grpSpLocks/>
            </p:cNvGrpSpPr>
            <p:nvPr/>
          </p:nvGrpSpPr>
          <p:grpSpPr bwMode="auto">
            <a:xfrm>
              <a:off x="7707312" y="1603375"/>
              <a:ext cx="152400" cy="377825"/>
              <a:chOff x="4363" y="1469"/>
              <a:chExt cx="77" cy="156"/>
            </a:xfrm>
          </p:grpSpPr>
          <p:sp>
            <p:nvSpPr>
              <p:cNvPr id="71" name="Oval 70"/>
              <p:cNvSpPr>
                <a:spLocks noChangeArrowheads="1"/>
              </p:cNvSpPr>
              <p:nvPr/>
            </p:nvSpPr>
            <p:spPr bwMode="auto">
              <a:xfrm>
                <a:off x="4363" y="1469"/>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2" name="Oval 71"/>
              <p:cNvSpPr>
                <a:spLocks noChangeArrowheads="1"/>
              </p:cNvSpPr>
              <p:nvPr/>
            </p:nvSpPr>
            <p:spPr bwMode="auto">
              <a:xfrm>
                <a:off x="4363" y="1469"/>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2" name="Rectangle 41"/>
            <p:cNvSpPr>
              <a:spLocks noChangeArrowheads="1"/>
            </p:cNvSpPr>
            <p:nvPr/>
          </p:nvSpPr>
          <p:spPr bwMode="auto">
            <a:xfrm>
              <a:off x="6183312" y="5562600"/>
              <a:ext cx="2819400" cy="273050"/>
            </a:xfrm>
            <a:prstGeom prst="rect">
              <a:avLst/>
            </a:prstGeom>
            <a:noFill/>
            <a:ln w="9525">
              <a:noFill/>
              <a:miter lim="800000"/>
              <a:headEnd/>
              <a:tailEnd/>
            </a:ln>
          </p:spPr>
          <p:txBody>
            <a:bodyPr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a:solidFill>
                    <a:srgbClr val="000000"/>
                  </a:solidFill>
                  <a:latin typeface="Arial" charset="0"/>
                </a:rPr>
                <a:t>Adapted from : James Reason, Managing the Risks of Organizational Accidents, 1997, p. 12</a:t>
              </a:r>
              <a:endParaRPr lang="en-US" sz="900"/>
            </a:p>
          </p:txBody>
        </p:sp>
        <p:sp>
          <p:nvSpPr>
            <p:cNvPr id="43" name="Rectangle 42"/>
            <p:cNvSpPr>
              <a:spLocks noChangeArrowheads="1"/>
            </p:cNvSpPr>
            <p:nvPr/>
          </p:nvSpPr>
          <p:spPr bwMode="auto">
            <a:xfrm>
              <a:off x="4089400" y="3706813"/>
              <a:ext cx="4905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a:t>
              </a:r>
              <a:endParaRPr lang="en-US"/>
            </a:p>
          </p:txBody>
        </p:sp>
        <p:sp>
          <p:nvSpPr>
            <p:cNvPr id="44" name="Line 192"/>
            <p:cNvSpPr>
              <a:spLocks noChangeShapeType="1"/>
            </p:cNvSpPr>
            <p:nvPr/>
          </p:nvSpPr>
          <p:spPr bwMode="auto">
            <a:xfrm flipH="1">
              <a:off x="7707312" y="1752600"/>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 name="Line 194"/>
            <p:cNvSpPr>
              <a:spLocks noChangeShapeType="1"/>
            </p:cNvSpPr>
            <p:nvPr/>
          </p:nvSpPr>
          <p:spPr bwMode="auto">
            <a:xfrm flipH="1">
              <a:off x="6792912" y="2514600"/>
              <a:ext cx="304800" cy="3048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 name="Line 195"/>
            <p:cNvSpPr>
              <a:spLocks noChangeShapeType="1"/>
            </p:cNvSpPr>
            <p:nvPr/>
          </p:nvSpPr>
          <p:spPr bwMode="auto">
            <a:xfrm flipH="1">
              <a:off x="6488112" y="2974975"/>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 name="Line 196"/>
            <p:cNvSpPr>
              <a:spLocks noChangeShapeType="1"/>
            </p:cNvSpPr>
            <p:nvPr/>
          </p:nvSpPr>
          <p:spPr bwMode="auto">
            <a:xfrm flipH="1">
              <a:off x="5726112" y="3660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 name="Line 197"/>
            <p:cNvSpPr>
              <a:spLocks noChangeShapeType="1"/>
            </p:cNvSpPr>
            <p:nvPr/>
          </p:nvSpPr>
          <p:spPr bwMode="auto">
            <a:xfrm flipH="1">
              <a:off x="6107112" y="3279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 name="Line 198"/>
            <p:cNvSpPr>
              <a:spLocks noChangeShapeType="1"/>
            </p:cNvSpPr>
            <p:nvPr/>
          </p:nvSpPr>
          <p:spPr bwMode="auto">
            <a:xfrm flipH="1">
              <a:off x="4049712" y="4117975"/>
              <a:ext cx="1447800" cy="1295400"/>
            </a:xfrm>
            <a:prstGeom prst="line">
              <a:avLst/>
            </a:prstGeom>
            <a:noFill/>
            <a:ln w="28575">
              <a:solidFill>
                <a:schemeClr val="tx1"/>
              </a:solidFill>
              <a:round/>
              <a:headEnd/>
              <a:tailEnd type="stealth" w="lg" len="lg"/>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 name="Line 201"/>
            <p:cNvSpPr>
              <a:spLocks noChangeShapeType="1"/>
            </p:cNvSpPr>
            <p:nvPr/>
          </p:nvSpPr>
          <p:spPr bwMode="auto">
            <a:xfrm flipH="1">
              <a:off x="7326312" y="20605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 name="Freeform 50"/>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 name="Freeform 51"/>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 name="Rectangle 52"/>
            <p:cNvSpPr>
              <a:spLocks noChangeArrowheads="1"/>
            </p:cNvSpPr>
            <p:nvPr/>
          </p:nvSpPr>
          <p:spPr bwMode="auto">
            <a:xfrm>
              <a:off x="8393112" y="974725"/>
              <a:ext cx="42862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rgbClr val="FFFFFF"/>
                  </a:solidFill>
                  <a:latin typeface="Arial" charset="0"/>
                </a:rPr>
                <a:t>RISKS</a:t>
              </a:r>
              <a:endParaRPr lang="en-US"/>
            </a:p>
          </p:txBody>
        </p:sp>
        <p:grpSp>
          <p:nvGrpSpPr>
            <p:cNvPr id="54" name="Group 53"/>
            <p:cNvGrpSpPr>
              <a:grpSpLocks/>
            </p:cNvGrpSpPr>
            <p:nvPr/>
          </p:nvGrpSpPr>
          <p:grpSpPr bwMode="auto">
            <a:xfrm>
              <a:off x="2830512" y="5043488"/>
              <a:ext cx="1447800" cy="1128712"/>
              <a:chOff x="1195" y="3076"/>
              <a:chExt cx="852" cy="663"/>
            </a:xfrm>
          </p:grpSpPr>
          <p:sp>
            <p:nvSpPr>
              <p:cNvPr id="69" name="Freeform 68"/>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0" name="Freeform 69"/>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55" name="Rectangle 54"/>
            <p:cNvSpPr>
              <a:spLocks noChangeArrowheads="1"/>
            </p:cNvSpPr>
            <p:nvPr/>
          </p:nvSpPr>
          <p:spPr bwMode="auto">
            <a:xfrm>
              <a:off x="3284537" y="5386388"/>
              <a:ext cx="61277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Program </a:t>
              </a:r>
              <a:endParaRPr lang="en-US">
                <a:solidFill>
                  <a:schemeClr val="bg1"/>
                </a:solidFill>
              </a:endParaRPr>
            </a:p>
          </p:txBody>
        </p:sp>
        <p:sp>
          <p:nvSpPr>
            <p:cNvPr id="56" name="Rectangle 55"/>
            <p:cNvSpPr>
              <a:spLocks noChangeArrowheads="1"/>
            </p:cNvSpPr>
            <p:nvPr/>
          </p:nvSpPr>
          <p:spPr bwMode="auto">
            <a:xfrm>
              <a:off x="3346450" y="5561013"/>
              <a:ext cx="457200"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Failure</a:t>
              </a:r>
              <a:endParaRPr lang="en-US">
                <a:solidFill>
                  <a:schemeClr val="bg1"/>
                </a:solidFill>
              </a:endParaRPr>
            </a:p>
          </p:txBody>
        </p:sp>
        <p:grpSp>
          <p:nvGrpSpPr>
            <p:cNvPr id="57" name="Group 56"/>
            <p:cNvGrpSpPr>
              <a:grpSpLocks/>
            </p:cNvGrpSpPr>
            <p:nvPr/>
          </p:nvGrpSpPr>
          <p:grpSpPr bwMode="auto">
            <a:xfrm>
              <a:off x="4964112" y="4654550"/>
              <a:ext cx="284163" cy="309563"/>
              <a:chOff x="3731" y="2060"/>
              <a:chExt cx="179" cy="195"/>
            </a:xfrm>
          </p:grpSpPr>
          <p:sp>
            <p:nvSpPr>
              <p:cNvPr id="67" name="Oval 66"/>
              <p:cNvSpPr>
                <a:spLocks noChangeArrowheads="1"/>
              </p:cNvSpPr>
              <p:nvPr/>
            </p:nvSpPr>
            <p:spPr bwMode="auto">
              <a:xfrm>
                <a:off x="3731" y="2060"/>
                <a:ext cx="179" cy="195"/>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8" name="Oval 67"/>
              <p:cNvSpPr>
                <a:spLocks noChangeArrowheads="1"/>
              </p:cNvSpPr>
              <p:nvPr/>
            </p:nvSpPr>
            <p:spPr bwMode="auto">
              <a:xfrm>
                <a:off x="3731" y="2060"/>
                <a:ext cx="179" cy="195"/>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8" name="Group 57"/>
            <p:cNvGrpSpPr>
              <a:grpSpLocks/>
            </p:cNvGrpSpPr>
            <p:nvPr/>
          </p:nvGrpSpPr>
          <p:grpSpPr bwMode="auto">
            <a:xfrm>
              <a:off x="7250112" y="1524000"/>
              <a:ext cx="61913" cy="125413"/>
              <a:chOff x="2928" y="2726"/>
              <a:chExt cx="39" cy="79"/>
            </a:xfrm>
          </p:grpSpPr>
          <p:sp>
            <p:nvSpPr>
              <p:cNvPr id="65" name="Oval 64"/>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6" name="Oval 65"/>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9" name="Group 58"/>
            <p:cNvGrpSpPr>
              <a:grpSpLocks/>
            </p:cNvGrpSpPr>
            <p:nvPr/>
          </p:nvGrpSpPr>
          <p:grpSpPr bwMode="auto">
            <a:xfrm>
              <a:off x="4811712" y="3892550"/>
              <a:ext cx="211138" cy="247650"/>
              <a:chOff x="2260" y="2766"/>
              <a:chExt cx="133" cy="156"/>
            </a:xfrm>
          </p:grpSpPr>
          <p:sp>
            <p:nvSpPr>
              <p:cNvPr id="63" name="Oval 62"/>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4" name="Oval 63"/>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0" name="Group 59"/>
            <p:cNvGrpSpPr>
              <a:grpSpLocks/>
            </p:cNvGrpSpPr>
            <p:nvPr/>
          </p:nvGrpSpPr>
          <p:grpSpPr bwMode="auto">
            <a:xfrm>
              <a:off x="7402512" y="2590800"/>
              <a:ext cx="61913" cy="125413"/>
              <a:chOff x="2928" y="2726"/>
              <a:chExt cx="39" cy="79"/>
            </a:xfrm>
          </p:grpSpPr>
          <p:sp>
            <p:nvSpPr>
              <p:cNvPr id="61" name="Oval 60"/>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2" name="Oval 61"/>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sp>
        <p:nvSpPr>
          <p:cNvPr id="181" name="TextBox 180"/>
          <p:cNvSpPr txBox="1"/>
          <p:nvPr/>
        </p:nvSpPr>
        <p:spPr>
          <a:xfrm>
            <a:off x="-22489" y="5359681"/>
            <a:ext cx="2559547" cy="1477328"/>
          </a:xfrm>
          <a:prstGeom prst="rect">
            <a:avLst/>
          </a:prstGeom>
          <a:noFill/>
        </p:spPr>
        <p:txBody>
          <a:bodyPr wrap="none" rtlCol="0">
            <a:spAutoFit/>
          </a:bodyPr>
          <a:lstStyle/>
          <a:p>
            <a:r>
              <a:rPr lang="en-US" dirty="0"/>
              <a:t>Examples: </a:t>
            </a:r>
            <a:br>
              <a:rPr lang="en-US" dirty="0"/>
            </a:br>
            <a:r>
              <a:rPr lang="en-US" dirty="0"/>
              <a:t>Snake in the power panel</a:t>
            </a:r>
          </a:p>
          <a:p>
            <a:r>
              <a:rPr lang="en-US" dirty="0"/>
              <a:t>Cross Training</a:t>
            </a:r>
          </a:p>
          <a:p>
            <a:r>
              <a:rPr lang="en-US" dirty="0"/>
              <a:t>GPS – heart attacks</a:t>
            </a:r>
          </a:p>
          <a:p>
            <a:endParaRPr lang="en-US" dirty="0"/>
          </a:p>
        </p:txBody>
      </p:sp>
    </p:spTree>
    <p:extLst>
      <p:ext uri="{BB962C8B-B14F-4D97-AF65-F5344CB8AC3E}">
        <p14:creationId xmlns:p14="http://schemas.microsoft.com/office/powerpoint/2010/main" val="249043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p:cNvGrpSpPr/>
          <p:nvPr/>
        </p:nvGrpSpPr>
        <p:grpSpPr>
          <a:xfrm>
            <a:off x="663237" y="1737360"/>
            <a:ext cx="6456362" cy="4344987"/>
            <a:chOff x="663237" y="1737360"/>
            <a:chExt cx="6456362" cy="4344987"/>
          </a:xfrm>
        </p:grpSpPr>
        <p:sp>
          <p:nvSpPr>
            <p:cNvPr id="2" name="Text Box 4"/>
            <p:cNvSpPr txBox="1">
              <a:spLocks noChangeArrowheads="1"/>
            </p:cNvSpPr>
            <p:nvPr/>
          </p:nvSpPr>
          <p:spPr bwMode="auto">
            <a:xfrm>
              <a:off x="3174662" y="2821622"/>
              <a:ext cx="1539875" cy="428625"/>
            </a:xfrm>
            <a:prstGeom prst="rect">
              <a:avLst/>
            </a:prstGeom>
            <a:noFill/>
            <a:ln w="12700">
              <a:noFill/>
              <a:miter lim="800000"/>
              <a:headEnd/>
              <a:tailEnd/>
            </a:ln>
          </p:spPr>
          <p:txBody>
            <a:bodyPr lIns="91428" tIns="45714" rIns="91428" bIns="45714">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eaLnBrk="0" hangingPunct="0">
                <a:lnSpc>
                  <a:spcPct val="90000"/>
                </a:lnSpc>
                <a:spcBef>
                  <a:spcPct val="50000"/>
                </a:spcBef>
              </a:pPr>
              <a:r>
                <a:rPr lang="en-US" sz="1300" b="1">
                  <a:solidFill>
                    <a:schemeClr val="bg1"/>
                  </a:solidFill>
                  <a:latin typeface="Arial" charset="0"/>
                </a:rPr>
                <a:t>Monitoring and Control</a:t>
              </a:r>
              <a:endParaRPr lang="en-US" sz="1300" b="1">
                <a:latin typeface="Arial" charset="0"/>
              </a:endParaRPr>
            </a:p>
          </p:txBody>
        </p:sp>
        <p:sp>
          <p:nvSpPr>
            <p:cNvPr id="3" name="Oval 2"/>
            <p:cNvSpPr>
              <a:spLocks noChangeArrowheads="1"/>
            </p:cNvSpPr>
            <p:nvPr/>
          </p:nvSpPr>
          <p:spPr bwMode="auto">
            <a:xfrm>
              <a:off x="3490574" y="4215447"/>
              <a:ext cx="427038" cy="225425"/>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 name="Rectangle 3"/>
            <p:cNvSpPr>
              <a:spLocks noChangeArrowheads="1"/>
            </p:cNvSpPr>
            <p:nvPr/>
          </p:nvSpPr>
          <p:spPr bwMode="auto">
            <a:xfrm>
              <a:off x="2653962" y="3064510"/>
              <a:ext cx="1676400" cy="1636712"/>
            </a:xfrm>
            <a:prstGeom prst="rect">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anchor="ctr">
              <a:spAutoFit/>
              <a:flatTx/>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 name="Oval 4"/>
            <p:cNvSpPr>
              <a:spLocks noChangeArrowheads="1"/>
            </p:cNvSpPr>
            <p:nvPr/>
          </p:nvSpPr>
          <p:spPr bwMode="auto">
            <a:xfrm>
              <a:off x="3481049" y="4090035"/>
              <a:ext cx="568325" cy="396875"/>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 name="Oval 5"/>
            <p:cNvSpPr>
              <a:spLocks noChangeArrowheads="1"/>
            </p:cNvSpPr>
            <p:nvPr/>
          </p:nvSpPr>
          <p:spPr bwMode="auto">
            <a:xfrm>
              <a:off x="3790612" y="3382010"/>
              <a:ext cx="152400" cy="306387"/>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 name="Oval 6"/>
            <p:cNvSpPr>
              <a:spLocks noChangeArrowheads="1"/>
            </p:cNvSpPr>
            <p:nvPr/>
          </p:nvSpPr>
          <p:spPr bwMode="auto">
            <a:xfrm>
              <a:off x="2758737" y="3886835"/>
              <a:ext cx="444500" cy="615950"/>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 name="Oval 7"/>
            <p:cNvSpPr>
              <a:spLocks noChangeArrowheads="1"/>
            </p:cNvSpPr>
            <p:nvPr/>
          </p:nvSpPr>
          <p:spPr bwMode="auto">
            <a:xfrm>
              <a:off x="2806362" y="3358197"/>
              <a:ext cx="346075" cy="425450"/>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 name="Line 13"/>
            <p:cNvSpPr>
              <a:spLocks noChangeShapeType="1"/>
            </p:cNvSpPr>
            <p:nvPr/>
          </p:nvSpPr>
          <p:spPr bwMode="auto">
            <a:xfrm>
              <a:off x="1939587" y="3351847"/>
              <a:ext cx="1031875" cy="304800"/>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 name="Text Box 14"/>
            <p:cNvSpPr txBox="1">
              <a:spLocks noChangeArrowheads="1"/>
            </p:cNvSpPr>
            <p:nvPr/>
          </p:nvSpPr>
          <p:spPr bwMode="auto">
            <a:xfrm>
              <a:off x="663237" y="3005772"/>
              <a:ext cx="1614487" cy="849313"/>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Not Planning for the Key Metrics</a:t>
              </a:r>
            </a:p>
          </p:txBody>
        </p:sp>
        <p:sp>
          <p:nvSpPr>
            <p:cNvPr id="11" name="Line 15"/>
            <p:cNvSpPr>
              <a:spLocks noChangeShapeType="1"/>
            </p:cNvSpPr>
            <p:nvPr/>
          </p:nvSpPr>
          <p:spPr bwMode="auto">
            <a:xfrm flipH="1" flipV="1">
              <a:off x="3863637" y="3559810"/>
              <a:ext cx="857250" cy="15875"/>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 name="Text Box 16"/>
            <p:cNvSpPr txBox="1">
              <a:spLocks noChangeArrowheads="1"/>
            </p:cNvSpPr>
            <p:nvPr/>
          </p:nvSpPr>
          <p:spPr bwMode="auto">
            <a:xfrm>
              <a:off x="4714537" y="3266122"/>
              <a:ext cx="2176462"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Base Measures Not Specified</a:t>
              </a:r>
            </a:p>
          </p:txBody>
        </p:sp>
        <p:sp>
          <p:nvSpPr>
            <p:cNvPr id="13" name="Line 17"/>
            <p:cNvSpPr>
              <a:spLocks noChangeShapeType="1"/>
            </p:cNvSpPr>
            <p:nvPr/>
          </p:nvSpPr>
          <p:spPr bwMode="auto">
            <a:xfrm flipH="1" flipV="1">
              <a:off x="3703299" y="4223385"/>
              <a:ext cx="492125" cy="1263650"/>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 name="Line 18"/>
            <p:cNvSpPr>
              <a:spLocks noChangeShapeType="1"/>
            </p:cNvSpPr>
            <p:nvPr/>
          </p:nvSpPr>
          <p:spPr bwMode="auto">
            <a:xfrm flipV="1">
              <a:off x="2230099" y="4247197"/>
              <a:ext cx="687388" cy="139700"/>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 name="Text Box 19"/>
            <p:cNvSpPr txBox="1">
              <a:spLocks noChangeArrowheads="1"/>
            </p:cNvSpPr>
            <p:nvPr/>
          </p:nvSpPr>
          <p:spPr bwMode="auto">
            <a:xfrm>
              <a:off x="3822362" y="5415597"/>
              <a:ext cx="2308225" cy="595313"/>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Not Recognizing Standard Variation</a:t>
              </a:r>
            </a:p>
          </p:txBody>
        </p:sp>
        <p:sp>
          <p:nvSpPr>
            <p:cNvPr id="16" name="Oval 15"/>
            <p:cNvSpPr>
              <a:spLocks noChangeArrowheads="1"/>
            </p:cNvSpPr>
            <p:nvPr/>
          </p:nvSpPr>
          <p:spPr bwMode="auto">
            <a:xfrm>
              <a:off x="3330237" y="3591560"/>
              <a:ext cx="311150" cy="422275"/>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 name="Text Box 21"/>
            <p:cNvSpPr txBox="1">
              <a:spLocks noChangeArrowheads="1"/>
            </p:cNvSpPr>
            <p:nvPr/>
          </p:nvSpPr>
          <p:spPr bwMode="auto">
            <a:xfrm>
              <a:off x="745787" y="4120197"/>
              <a:ext cx="1797050" cy="847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Lack of Stakeholder Commitment</a:t>
              </a:r>
            </a:p>
          </p:txBody>
        </p:sp>
        <p:sp>
          <p:nvSpPr>
            <p:cNvPr id="18" name="Line 22"/>
            <p:cNvSpPr>
              <a:spLocks noChangeShapeType="1"/>
            </p:cNvSpPr>
            <p:nvPr/>
          </p:nvSpPr>
          <p:spPr bwMode="auto">
            <a:xfrm flipH="1" flipV="1">
              <a:off x="3425487" y="3855085"/>
              <a:ext cx="1314450" cy="465137"/>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 name="Text Box 23"/>
            <p:cNvSpPr txBox="1">
              <a:spLocks noChangeArrowheads="1"/>
            </p:cNvSpPr>
            <p:nvPr/>
          </p:nvSpPr>
          <p:spPr bwMode="auto">
            <a:xfrm>
              <a:off x="942637" y="2367597"/>
              <a:ext cx="2017712" cy="341313"/>
            </a:xfrm>
            <a:prstGeom prst="rect">
              <a:avLst/>
            </a:prstGeom>
            <a:noFill/>
            <a:ln w="9525">
              <a:noFill/>
              <a:miter lim="800000"/>
              <a:headEnd/>
              <a:tailEnd/>
            </a:ln>
          </p:spPr>
          <p:txBody>
            <a:bodyPr wrap="none"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Estimation Errors</a:t>
              </a:r>
            </a:p>
          </p:txBody>
        </p:sp>
        <p:sp>
          <p:nvSpPr>
            <p:cNvPr id="20" name="Line 24"/>
            <p:cNvSpPr>
              <a:spLocks noChangeShapeType="1"/>
            </p:cNvSpPr>
            <p:nvPr/>
          </p:nvSpPr>
          <p:spPr bwMode="auto">
            <a:xfrm flipV="1">
              <a:off x="2798424" y="4374197"/>
              <a:ext cx="220663" cy="881063"/>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1" name="Text Box 25"/>
            <p:cNvSpPr txBox="1">
              <a:spLocks noChangeArrowheads="1"/>
            </p:cNvSpPr>
            <p:nvPr/>
          </p:nvSpPr>
          <p:spPr bwMode="auto">
            <a:xfrm>
              <a:off x="4643099" y="4132897"/>
              <a:ext cx="1797050" cy="341313"/>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 Wrong Metrics</a:t>
              </a:r>
            </a:p>
          </p:txBody>
        </p:sp>
        <p:sp>
          <p:nvSpPr>
            <p:cNvPr id="22" name="Text Box 26"/>
            <p:cNvSpPr txBox="1">
              <a:spLocks noChangeArrowheads="1"/>
            </p:cNvSpPr>
            <p:nvPr/>
          </p:nvSpPr>
          <p:spPr bwMode="auto">
            <a:xfrm>
              <a:off x="1980862" y="4977447"/>
              <a:ext cx="1692275" cy="1104900"/>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Not Identifying Special Cause Variation</a:t>
              </a:r>
            </a:p>
          </p:txBody>
        </p:sp>
        <p:sp>
          <p:nvSpPr>
            <p:cNvPr id="23" name="Line 27"/>
            <p:cNvSpPr>
              <a:spLocks noChangeShapeType="1"/>
            </p:cNvSpPr>
            <p:nvPr/>
          </p:nvSpPr>
          <p:spPr bwMode="auto">
            <a:xfrm flipH="1">
              <a:off x="3803312" y="2789872"/>
              <a:ext cx="796925" cy="735013"/>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4" name="Text Box 28"/>
            <p:cNvSpPr txBox="1">
              <a:spLocks noChangeArrowheads="1"/>
            </p:cNvSpPr>
            <p:nvPr/>
          </p:nvSpPr>
          <p:spPr bwMode="auto">
            <a:xfrm>
              <a:off x="4111287" y="2404110"/>
              <a:ext cx="2654300" cy="595312"/>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defTabSz="865188"/>
              <a:r>
                <a:rPr lang="en-US" sz="1700" b="1">
                  <a:latin typeface="Arial" charset="0"/>
                </a:rPr>
                <a:t>Thresholds Not Identified</a:t>
              </a:r>
            </a:p>
          </p:txBody>
        </p:sp>
        <p:sp>
          <p:nvSpPr>
            <p:cNvPr id="25" name="Line 29"/>
            <p:cNvSpPr>
              <a:spLocks noChangeShapeType="1"/>
            </p:cNvSpPr>
            <p:nvPr/>
          </p:nvSpPr>
          <p:spPr bwMode="auto">
            <a:xfrm flipH="1">
              <a:off x="3038137" y="2261235"/>
              <a:ext cx="357187" cy="1247775"/>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6" name="Text Box 30"/>
            <p:cNvSpPr txBox="1">
              <a:spLocks noChangeArrowheads="1"/>
            </p:cNvSpPr>
            <p:nvPr/>
          </p:nvSpPr>
          <p:spPr bwMode="auto">
            <a:xfrm>
              <a:off x="2587287" y="1737360"/>
              <a:ext cx="2098675" cy="595312"/>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defTabSz="865188"/>
              <a:r>
                <a:rPr lang="en-US" sz="1700" b="1">
                  <a:latin typeface="Arial" charset="0"/>
                </a:rPr>
                <a:t>Data Not Collected</a:t>
              </a:r>
            </a:p>
          </p:txBody>
        </p:sp>
        <p:sp>
          <p:nvSpPr>
            <p:cNvPr id="27" name="Line 31"/>
            <p:cNvSpPr>
              <a:spLocks noChangeShapeType="1"/>
            </p:cNvSpPr>
            <p:nvPr/>
          </p:nvSpPr>
          <p:spPr bwMode="auto">
            <a:xfrm flipH="1" flipV="1">
              <a:off x="3957299" y="4331335"/>
              <a:ext cx="1144588" cy="620712"/>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8" name="Text Box 32"/>
            <p:cNvSpPr txBox="1">
              <a:spLocks noChangeArrowheads="1"/>
            </p:cNvSpPr>
            <p:nvPr/>
          </p:nvSpPr>
          <p:spPr bwMode="auto">
            <a:xfrm>
              <a:off x="5062199" y="4677410"/>
              <a:ext cx="2057400" cy="595312"/>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Not Recognizing Scope Creep</a:t>
              </a:r>
            </a:p>
          </p:txBody>
        </p:sp>
        <p:sp>
          <p:nvSpPr>
            <p:cNvPr id="29" name="Line 33"/>
            <p:cNvSpPr>
              <a:spLocks noChangeShapeType="1"/>
            </p:cNvSpPr>
            <p:nvPr/>
          </p:nvSpPr>
          <p:spPr bwMode="auto">
            <a:xfrm>
              <a:off x="1969749" y="2642235"/>
              <a:ext cx="995363" cy="866775"/>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0" name="Title 29"/>
          <p:cNvSpPr>
            <a:spLocks noGrp="1"/>
          </p:cNvSpPr>
          <p:nvPr>
            <p:ph type="title"/>
          </p:nvPr>
        </p:nvSpPr>
        <p:spPr/>
        <p:txBody>
          <a:bodyPr/>
          <a:lstStyle/>
          <a:p>
            <a:r>
              <a:rPr lang="en-US" dirty="0"/>
              <a:t>Typical Monitoring and Control Risks</a:t>
            </a:r>
            <a:br>
              <a:rPr lang="en-US" dirty="0"/>
            </a:br>
            <a:r>
              <a:rPr lang="en-US" dirty="0"/>
              <a:t>Things that are missed</a:t>
            </a:r>
          </a:p>
        </p:txBody>
      </p:sp>
      <p:grpSp>
        <p:nvGrpSpPr>
          <p:cNvPr id="386" name="Group 385"/>
          <p:cNvGrpSpPr/>
          <p:nvPr/>
        </p:nvGrpSpPr>
        <p:grpSpPr>
          <a:xfrm>
            <a:off x="6008514" y="1462414"/>
            <a:ext cx="6530975" cy="5486400"/>
            <a:chOff x="2830512" y="685800"/>
            <a:chExt cx="6530975" cy="5486400"/>
          </a:xfrm>
        </p:grpSpPr>
        <p:sp>
          <p:nvSpPr>
            <p:cNvPr id="387" name="Line 199"/>
            <p:cNvSpPr>
              <a:spLocks noChangeShapeType="1"/>
            </p:cNvSpPr>
            <p:nvPr/>
          </p:nvSpPr>
          <p:spPr bwMode="auto">
            <a:xfrm flipH="1">
              <a:off x="8012112" y="1219200"/>
              <a:ext cx="381000" cy="3810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nvGrpSpPr>
            <p:cNvPr id="388" name="Group 387"/>
            <p:cNvGrpSpPr>
              <a:grpSpLocks/>
            </p:cNvGrpSpPr>
            <p:nvPr/>
          </p:nvGrpSpPr>
          <p:grpSpPr bwMode="auto">
            <a:xfrm>
              <a:off x="6383337" y="1355725"/>
              <a:ext cx="1704975" cy="1292225"/>
              <a:chOff x="3480" y="1284"/>
              <a:chExt cx="1074" cy="814"/>
            </a:xfrm>
          </p:grpSpPr>
          <p:sp>
            <p:nvSpPr>
              <p:cNvPr id="554" name="Freeform 553"/>
              <p:cNvSpPr>
                <a:spLocks/>
              </p:cNvSpPr>
              <p:nvPr/>
            </p:nvSpPr>
            <p:spPr bwMode="auto">
              <a:xfrm>
                <a:off x="4476" y="1284"/>
                <a:ext cx="78" cy="814"/>
              </a:xfrm>
              <a:custGeom>
                <a:avLst/>
                <a:gdLst>
                  <a:gd name="T0" fmla="*/ 0 w 78"/>
                  <a:gd name="T1" fmla="*/ 814 h 814"/>
                  <a:gd name="T2" fmla="*/ 0 w 78"/>
                  <a:gd name="T3" fmla="*/ 78 h 814"/>
                  <a:gd name="T4" fmla="*/ 78 w 78"/>
                  <a:gd name="T5" fmla="*/ 0 h 814"/>
                  <a:gd name="T6" fmla="*/ 78 w 78"/>
                  <a:gd name="T7" fmla="*/ 737 h 814"/>
                  <a:gd name="T8" fmla="*/ 0 w 78"/>
                  <a:gd name="T9" fmla="*/ 814 h 814"/>
                  <a:gd name="T10" fmla="*/ 0 60000 65536"/>
                  <a:gd name="T11" fmla="*/ 0 60000 65536"/>
                  <a:gd name="T12" fmla="*/ 0 60000 65536"/>
                  <a:gd name="T13" fmla="*/ 0 60000 65536"/>
                  <a:gd name="T14" fmla="*/ 0 60000 65536"/>
                  <a:gd name="T15" fmla="*/ 0 w 78"/>
                  <a:gd name="T16" fmla="*/ 0 h 814"/>
                  <a:gd name="T17" fmla="*/ 78 w 78"/>
                  <a:gd name="T18" fmla="*/ 814 h 814"/>
                </a:gdLst>
                <a:ahLst/>
                <a:cxnLst>
                  <a:cxn ang="T10">
                    <a:pos x="T0" y="T1"/>
                  </a:cxn>
                  <a:cxn ang="T11">
                    <a:pos x="T2" y="T3"/>
                  </a:cxn>
                  <a:cxn ang="T12">
                    <a:pos x="T4" y="T5"/>
                  </a:cxn>
                  <a:cxn ang="T13">
                    <a:pos x="T6" y="T7"/>
                  </a:cxn>
                  <a:cxn ang="T14">
                    <a:pos x="T8" y="T9"/>
                  </a:cxn>
                </a:cxnLst>
                <a:rect l="T15" t="T16" r="T17" b="T18"/>
                <a:pathLst>
                  <a:path w="78" h="814">
                    <a:moveTo>
                      <a:pt x="0" y="814"/>
                    </a:moveTo>
                    <a:lnTo>
                      <a:pt x="0" y="78"/>
                    </a:lnTo>
                    <a:lnTo>
                      <a:pt x="78" y="0"/>
                    </a:lnTo>
                    <a:lnTo>
                      <a:pt x="78" y="737"/>
                    </a:lnTo>
                    <a:lnTo>
                      <a:pt x="0" y="8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5" name="Line 11"/>
              <p:cNvSpPr>
                <a:spLocks noChangeShapeType="1"/>
              </p:cNvSpPr>
              <p:nvPr/>
            </p:nvSpPr>
            <p:spPr bwMode="auto">
              <a:xfrm flipV="1">
                <a:off x="4476" y="2021"/>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6" name="Freeform 555"/>
              <p:cNvSpPr>
                <a:spLocks/>
              </p:cNvSpPr>
              <p:nvPr/>
            </p:nvSpPr>
            <p:spPr bwMode="auto">
              <a:xfrm>
                <a:off x="3480" y="1284"/>
                <a:ext cx="1074" cy="78"/>
              </a:xfrm>
              <a:custGeom>
                <a:avLst/>
                <a:gdLst>
                  <a:gd name="T0" fmla="*/ 996 w 1074"/>
                  <a:gd name="T1" fmla="*/ 78 h 78"/>
                  <a:gd name="T2" fmla="*/ 0 w 1074"/>
                  <a:gd name="T3" fmla="*/ 78 h 78"/>
                  <a:gd name="T4" fmla="*/ 79 w 1074"/>
                  <a:gd name="T5" fmla="*/ 0 h 78"/>
                  <a:gd name="T6" fmla="*/ 1074 w 1074"/>
                  <a:gd name="T7" fmla="*/ 0 h 78"/>
                  <a:gd name="T8" fmla="*/ 996 w 1074"/>
                  <a:gd name="T9" fmla="*/ 78 h 78"/>
                  <a:gd name="T10" fmla="*/ 0 60000 65536"/>
                  <a:gd name="T11" fmla="*/ 0 60000 65536"/>
                  <a:gd name="T12" fmla="*/ 0 60000 65536"/>
                  <a:gd name="T13" fmla="*/ 0 60000 65536"/>
                  <a:gd name="T14" fmla="*/ 0 60000 65536"/>
                  <a:gd name="T15" fmla="*/ 0 w 1074"/>
                  <a:gd name="T16" fmla="*/ 0 h 78"/>
                  <a:gd name="T17" fmla="*/ 1074 w 1074"/>
                  <a:gd name="T18" fmla="*/ 78 h 78"/>
                </a:gdLst>
                <a:ahLst/>
                <a:cxnLst>
                  <a:cxn ang="T10">
                    <a:pos x="T0" y="T1"/>
                  </a:cxn>
                  <a:cxn ang="T11">
                    <a:pos x="T2" y="T3"/>
                  </a:cxn>
                  <a:cxn ang="T12">
                    <a:pos x="T4" y="T5"/>
                  </a:cxn>
                  <a:cxn ang="T13">
                    <a:pos x="T6" y="T7"/>
                  </a:cxn>
                  <a:cxn ang="T14">
                    <a:pos x="T8" y="T9"/>
                  </a:cxn>
                </a:cxnLst>
                <a:rect l="T15" t="T16" r="T17" b="T18"/>
                <a:pathLst>
                  <a:path w="1074" h="78">
                    <a:moveTo>
                      <a:pt x="996" y="78"/>
                    </a:moveTo>
                    <a:lnTo>
                      <a:pt x="0" y="78"/>
                    </a:lnTo>
                    <a:lnTo>
                      <a:pt x="79" y="0"/>
                    </a:lnTo>
                    <a:lnTo>
                      <a:pt x="1074" y="0"/>
                    </a:lnTo>
                    <a:lnTo>
                      <a:pt x="996"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7" name="Line 13"/>
              <p:cNvSpPr>
                <a:spLocks noChangeShapeType="1"/>
              </p:cNvSpPr>
              <p:nvPr/>
            </p:nvSpPr>
            <p:spPr bwMode="auto">
              <a:xfrm flipV="1">
                <a:off x="4476" y="128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8" name="Rectangle 557"/>
              <p:cNvSpPr>
                <a:spLocks noChangeArrowheads="1"/>
              </p:cNvSpPr>
              <p:nvPr/>
            </p:nvSpPr>
            <p:spPr bwMode="auto">
              <a:xfrm>
                <a:off x="3480" y="1362"/>
                <a:ext cx="996" cy="7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9" name="Line 15"/>
              <p:cNvSpPr>
                <a:spLocks noChangeShapeType="1"/>
              </p:cNvSpPr>
              <p:nvPr/>
            </p:nvSpPr>
            <p:spPr bwMode="auto">
              <a:xfrm>
                <a:off x="3480" y="1362"/>
                <a:ext cx="0" cy="7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60" name="Line 16"/>
              <p:cNvSpPr>
                <a:spLocks noChangeShapeType="1"/>
              </p:cNvSpPr>
              <p:nvPr/>
            </p:nvSpPr>
            <p:spPr bwMode="auto">
              <a:xfrm>
                <a:off x="3480" y="2098"/>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61" name="Line 17"/>
              <p:cNvSpPr>
                <a:spLocks noChangeShapeType="1"/>
              </p:cNvSpPr>
              <p:nvPr/>
            </p:nvSpPr>
            <p:spPr bwMode="auto">
              <a:xfrm flipV="1">
                <a:off x="4476" y="1362"/>
                <a:ext cx="0" cy="7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62" name="Line 18"/>
              <p:cNvSpPr>
                <a:spLocks noChangeShapeType="1"/>
              </p:cNvSpPr>
              <p:nvPr/>
            </p:nvSpPr>
            <p:spPr bwMode="auto">
              <a:xfrm flipH="1">
                <a:off x="3480" y="1362"/>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89" name="Group 388"/>
            <p:cNvGrpSpPr>
              <a:grpSpLocks/>
            </p:cNvGrpSpPr>
            <p:nvPr/>
          </p:nvGrpSpPr>
          <p:grpSpPr bwMode="auto">
            <a:xfrm>
              <a:off x="5888037" y="1676400"/>
              <a:ext cx="1792288" cy="1320800"/>
              <a:chOff x="3222" y="1486"/>
              <a:chExt cx="1129" cy="832"/>
            </a:xfrm>
          </p:grpSpPr>
          <p:sp>
            <p:nvSpPr>
              <p:cNvPr id="545" name="Freeform 544"/>
              <p:cNvSpPr>
                <a:spLocks/>
              </p:cNvSpPr>
              <p:nvPr/>
            </p:nvSpPr>
            <p:spPr bwMode="auto">
              <a:xfrm>
                <a:off x="4273" y="1486"/>
                <a:ext cx="78" cy="832"/>
              </a:xfrm>
              <a:custGeom>
                <a:avLst/>
                <a:gdLst>
                  <a:gd name="T0" fmla="*/ 0 w 78"/>
                  <a:gd name="T1" fmla="*/ 832 h 832"/>
                  <a:gd name="T2" fmla="*/ 0 w 78"/>
                  <a:gd name="T3" fmla="*/ 77 h 832"/>
                  <a:gd name="T4" fmla="*/ 78 w 78"/>
                  <a:gd name="T5" fmla="*/ 0 h 832"/>
                  <a:gd name="T6" fmla="*/ 78 w 78"/>
                  <a:gd name="T7" fmla="*/ 754 h 832"/>
                  <a:gd name="T8" fmla="*/ 0 w 78"/>
                  <a:gd name="T9" fmla="*/ 832 h 832"/>
                  <a:gd name="T10" fmla="*/ 0 60000 65536"/>
                  <a:gd name="T11" fmla="*/ 0 60000 65536"/>
                  <a:gd name="T12" fmla="*/ 0 60000 65536"/>
                  <a:gd name="T13" fmla="*/ 0 60000 65536"/>
                  <a:gd name="T14" fmla="*/ 0 60000 65536"/>
                  <a:gd name="T15" fmla="*/ 0 w 78"/>
                  <a:gd name="T16" fmla="*/ 0 h 832"/>
                  <a:gd name="T17" fmla="*/ 78 w 78"/>
                  <a:gd name="T18" fmla="*/ 832 h 832"/>
                </a:gdLst>
                <a:ahLst/>
                <a:cxnLst>
                  <a:cxn ang="T10">
                    <a:pos x="T0" y="T1"/>
                  </a:cxn>
                  <a:cxn ang="T11">
                    <a:pos x="T2" y="T3"/>
                  </a:cxn>
                  <a:cxn ang="T12">
                    <a:pos x="T4" y="T5"/>
                  </a:cxn>
                  <a:cxn ang="T13">
                    <a:pos x="T6" y="T7"/>
                  </a:cxn>
                  <a:cxn ang="T14">
                    <a:pos x="T8" y="T9"/>
                  </a:cxn>
                </a:cxnLst>
                <a:rect l="T15" t="T16" r="T17" b="T18"/>
                <a:pathLst>
                  <a:path w="78" h="832">
                    <a:moveTo>
                      <a:pt x="0" y="832"/>
                    </a:moveTo>
                    <a:lnTo>
                      <a:pt x="0" y="77"/>
                    </a:lnTo>
                    <a:lnTo>
                      <a:pt x="78" y="0"/>
                    </a:lnTo>
                    <a:lnTo>
                      <a:pt x="78" y="754"/>
                    </a:lnTo>
                    <a:lnTo>
                      <a:pt x="0" y="832"/>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6" name="Line 24"/>
              <p:cNvSpPr>
                <a:spLocks noChangeShapeType="1"/>
              </p:cNvSpPr>
              <p:nvPr/>
            </p:nvSpPr>
            <p:spPr bwMode="auto">
              <a:xfrm flipV="1">
                <a:off x="4273" y="2240"/>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7" name="Freeform 546"/>
              <p:cNvSpPr>
                <a:spLocks/>
              </p:cNvSpPr>
              <p:nvPr/>
            </p:nvSpPr>
            <p:spPr bwMode="auto">
              <a:xfrm>
                <a:off x="3222" y="1486"/>
                <a:ext cx="1129" cy="77"/>
              </a:xfrm>
              <a:custGeom>
                <a:avLst/>
                <a:gdLst>
                  <a:gd name="T0" fmla="*/ 1051 w 1129"/>
                  <a:gd name="T1" fmla="*/ 77 h 77"/>
                  <a:gd name="T2" fmla="*/ 0 w 1129"/>
                  <a:gd name="T3" fmla="*/ 77 h 77"/>
                  <a:gd name="T4" fmla="*/ 79 w 1129"/>
                  <a:gd name="T5" fmla="*/ 0 h 77"/>
                  <a:gd name="T6" fmla="*/ 1129 w 1129"/>
                  <a:gd name="T7" fmla="*/ 0 h 77"/>
                  <a:gd name="T8" fmla="*/ 1051 w 1129"/>
                  <a:gd name="T9" fmla="*/ 77 h 77"/>
                  <a:gd name="T10" fmla="*/ 0 60000 65536"/>
                  <a:gd name="T11" fmla="*/ 0 60000 65536"/>
                  <a:gd name="T12" fmla="*/ 0 60000 65536"/>
                  <a:gd name="T13" fmla="*/ 0 60000 65536"/>
                  <a:gd name="T14" fmla="*/ 0 60000 65536"/>
                  <a:gd name="T15" fmla="*/ 0 w 1129"/>
                  <a:gd name="T16" fmla="*/ 0 h 77"/>
                  <a:gd name="T17" fmla="*/ 1129 w 1129"/>
                  <a:gd name="T18" fmla="*/ 77 h 77"/>
                </a:gdLst>
                <a:ahLst/>
                <a:cxnLst>
                  <a:cxn ang="T10">
                    <a:pos x="T0" y="T1"/>
                  </a:cxn>
                  <a:cxn ang="T11">
                    <a:pos x="T2" y="T3"/>
                  </a:cxn>
                  <a:cxn ang="T12">
                    <a:pos x="T4" y="T5"/>
                  </a:cxn>
                  <a:cxn ang="T13">
                    <a:pos x="T6" y="T7"/>
                  </a:cxn>
                  <a:cxn ang="T14">
                    <a:pos x="T8" y="T9"/>
                  </a:cxn>
                </a:cxnLst>
                <a:rect l="T15" t="T16" r="T17" b="T18"/>
                <a:pathLst>
                  <a:path w="1129" h="77">
                    <a:moveTo>
                      <a:pt x="1051" y="77"/>
                    </a:moveTo>
                    <a:lnTo>
                      <a:pt x="0" y="77"/>
                    </a:lnTo>
                    <a:lnTo>
                      <a:pt x="79" y="0"/>
                    </a:lnTo>
                    <a:lnTo>
                      <a:pt x="1129" y="0"/>
                    </a:lnTo>
                    <a:lnTo>
                      <a:pt x="1051"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8" name="Line 26"/>
              <p:cNvSpPr>
                <a:spLocks noChangeShapeType="1"/>
              </p:cNvSpPr>
              <p:nvPr/>
            </p:nvSpPr>
            <p:spPr bwMode="auto">
              <a:xfrm flipV="1">
                <a:off x="4273" y="1486"/>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9" name="Rectangle 548"/>
              <p:cNvSpPr>
                <a:spLocks noChangeArrowheads="1"/>
              </p:cNvSpPr>
              <p:nvPr/>
            </p:nvSpPr>
            <p:spPr bwMode="auto">
              <a:xfrm>
                <a:off x="3222" y="1563"/>
                <a:ext cx="1051" cy="75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0" name="Line 28"/>
              <p:cNvSpPr>
                <a:spLocks noChangeShapeType="1"/>
              </p:cNvSpPr>
              <p:nvPr/>
            </p:nvSpPr>
            <p:spPr bwMode="auto">
              <a:xfrm>
                <a:off x="3222" y="1563"/>
                <a:ext cx="0" cy="75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1" name="Line 29"/>
              <p:cNvSpPr>
                <a:spLocks noChangeShapeType="1"/>
              </p:cNvSpPr>
              <p:nvPr/>
            </p:nvSpPr>
            <p:spPr bwMode="auto">
              <a:xfrm>
                <a:off x="3222" y="2318"/>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2" name="Line 30"/>
              <p:cNvSpPr>
                <a:spLocks noChangeShapeType="1"/>
              </p:cNvSpPr>
              <p:nvPr/>
            </p:nvSpPr>
            <p:spPr bwMode="auto">
              <a:xfrm flipV="1">
                <a:off x="4273" y="1563"/>
                <a:ext cx="0" cy="75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53" name="Line 31"/>
              <p:cNvSpPr>
                <a:spLocks noChangeShapeType="1"/>
              </p:cNvSpPr>
              <p:nvPr/>
            </p:nvSpPr>
            <p:spPr bwMode="auto">
              <a:xfrm flipH="1">
                <a:off x="3222" y="1563"/>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90" name="Rectangle 389"/>
            <p:cNvSpPr>
              <a:spLocks noChangeArrowheads="1"/>
            </p:cNvSpPr>
            <p:nvPr/>
          </p:nvSpPr>
          <p:spPr bwMode="auto">
            <a:xfrm>
              <a:off x="6022975" y="1828800"/>
              <a:ext cx="84455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Requirements</a:t>
              </a:r>
              <a:endParaRPr lang="en-US"/>
            </a:p>
          </p:txBody>
        </p:sp>
        <p:grpSp>
          <p:nvGrpSpPr>
            <p:cNvPr id="391" name="Group 390"/>
            <p:cNvGrpSpPr>
              <a:grpSpLocks/>
            </p:cNvGrpSpPr>
            <p:nvPr/>
          </p:nvGrpSpPr>
          <p:grpSpPr bwMode="auto">
            <a:xfrm>
              <a:off x="5421312" y="2001838"/>
              <a:ext cx="1890713" cy="1417637"/>
              <a:chOff x="2928" y="1691"/>
              <a:chExt cx="1191" cy="893"/>
            </a:xfrm>
          </p:grpSpPr>
          <p:sp>
            <p:nvSpPr>
              <p:cNvPr id="536" name="Freeform 535"/>
              <p:cNvSpPr>
                <a:spLocks/>
              </p:cNvSpPr>
              <p:nvPr/>
            </p:nvSpPr>
            <p:spPr bwMode="auto">
              <a:xfrm>
                <a:off x="4041" y="1691"/>
                <a:ext cx="78" cy="893"/>
              </a:xfrm>
              <a:custGeom>
                <a:avLst/>
                <a:gdLst>
                  <a:gd name="T0" fmla="*/ 0 w 78"/>
                  <a:gd name="T1" fmla="*/ 893 h 893"/>
                  <a:gd name="T2" fmla="*/ 0 w 78"/>
                  <a:gd name="T3" fmla="*/ 78 h 893"/>
                  <a:gd name="T4" fmla="*/ 78 w 78"/>
                  <a:gd name="T5" fmla="*/ 0 h 893"/>
                  <a:gd name="T6" fmla="*/ 78 w 78"/>
                  <a:gd name="T7" fmla="*/ 816 h 893"/>
                  <a:gd name="T8" fmla="*/ 0 w 78"/>
                  <a:gd name="T9" fmla="*/ 893 h 893"/>
                  <a:gd name="T10" fmla="*/ 0 60000 65536"/>
                  <a:gd name="T11" fmla="*/ 0 60000 65536"/>
                  <a:gd name="T12" fmla="*/ 0 60000 65536"/>
                  <a:gd name="T13" fmla="*/ 0 60000 65536"/>
                  <a:gd name="T14" fmla="*/ 0 60000 65536"/>
                  <a:gd name="T15" fmla="*/ 0 w 78"/>
                  <a:gd name="T16" fmla="*/ 0 h 893"/>
                  <a:gd name="T17" fmla="*/ 78 w 78"/>
                  <a:gd name="T18" fmla="*/ 893 h 893"/>
                </a:gdLst>
                <a:ahLst/>
                <a:cxnLst>
                  <a:cxn ang="T10">
                    <a:pos x="T0" y="T1"/>
                  </a:cxn>
                  <a:cxn ang="T11">
                    <a:pos x="T2" y="T3"/>
                  </a:cxn>
                  <a:cxn ang="T12">
                    <a:pos x="T4" y="T5"/>
                  </a:cxn>
                  <a:cxn ang="T13">
                    <a:pos x="T6" y="T7"/>
                  </a:cxn>
                  <a:cxn ang="T14">
                    <a:pos x="T8" y="T9"/>
                  </a:cxn>
                </a:cxnLst>
                <a:rect l="T15" t="T16" r="T17" b="T18"/>
                <a:pathLst>
                  <a:path w="78" h="893">
                    <a:moveTo>
                      <a:pt x="0" y="893"/>
                    </a:moveTo>
                    <a:lnTo>
                      <a:pt x="0" y="78"/>
                    </a:lnTo>
                    <a:lnTo>
                      <a:pt x="78" y="0"/>
                    </a:lnTo>
                    <a:lnTo>
                      <a:pt x="78" y="816"/>
                    </a:lnTo>
                    <a:lnTo>
                      <a:pt x="0" y="893"/>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7" name="Line 35"/>
              <p:cNvSpPr>
                <a:spLocks noChangeShapeType="1"/>
              </p:cNvSpPr>
              <p:nvPr/>
            </p:nvSpPr>
            <p:spPr bwMode="auto">
              <a:xfrm flipV="1">
                <a:off x="4041" y="2507"/>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8" name="Freeform 537"/>
              <p:cNvSpPr>
                <a:spLocks/>
              </p:cNvSpPr>
              <p:nvPr/>
            </p:nvSpPr>
            <p:spPr bwMode="auto">
              <a:xfrm>
                <a:off x="2928" y="1691"/>
                <a:ext cx="1191" cy="78"/>
              </a:xfrm>
              <a:custGeom>
                <a:avLst/>
                <a:gdLst>
                  <a:gd name="T0" fmla="*/ 1113 w 1191"/>
                  <a:gd name="T1" fmla="*/ 78 h 78"/>
                  <a:gd name="T2" fmla="*/ 0 w 1191"/>
                  <a:gd name="T3" fmla="*/ 78 h 78"/>
                  <a:gd name="T4" fmla="*/ 78 w 1191"/>
                  <a:gd name="T5" fmla="*/ 0 h 78"/>
                  <a:gd name="T6" fmla="*/ 1191 w 1191"/>
                  <a:gd name="T7" fmla="*/ 0 h 78"/>
                  <a:gd name="T8" fmla="*/ 1113 w 1191"/>
                  <a:gd name="T9" fmla="*/ 78 h 78"/>
                  <a:gd name="T10" fmla="*/ 0 60000 65536"/>
                  <a:gd name="T11" fmla="*/ 0 60000 65536"/>
                  <a:gd name="T12" fmla="*/ 0 60000 65536"/>
                  <a:gd name="T13" fmla="*/ 0 60000 65536"/>
                  <a:gd name="T14" fmla="*/ 0 60000 65536"/>
                  <a:gd name="T15" fmla="*/ 0 w 1191"/>
                  <a:gd name="T16" fmla="*/ 0 h 78"/>
                  <a:gd name="T17" fmla="*/ 1191 w 1191"/>
                  <a:gd name="T18" fmla="*/ 78 h 78"/>
                </a:gdLst>
                <a:ahLst/>
                <a:cxnLst>
                  <a:cxn ang="T10">
                    <a:pos x="T0" y="T1"/>
                  </a:cxn>
                  <a:cxn ang="T11">
                    <a:pos x="T2" y="T3"/>
                  </a:cxn>
                  <a:cxn ang="T12">
                    <a:pos x="T4" y="T5"/>
                  </a:cxn>
                  <a:cxn ang="T13">
                    <a:pos x="T6" y="T7"/>
                  </a:cxn>
                  <a:cxn ang="T14">
                    <a:pos x="T8" y="T9"/>
                  </a:cxn>
                </a:cxnLst>
                <a:rect l="T15" t="T16" r="T17" b="T18"/>
                <a:pathLst>
                  <a:path w="1191" h="78">
                    <a:moveTo>
                      <a:pt x="1113" y="78"/>
                    </a:moveTo>
                    <a:lnTo>
                      <a:pt x="0" y="78"/>
                    </a:lnTo>
                    <a:lnTo>
                      <a:pt x="78" y="0"/>
                    </a:lnTo>
                    <a:lnTo>
                      <a:pt x="1191" y="0"/>
                    </a:lnTo>
                    <a:lnTo>
                      <a:pt x="1113"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9" name="Line 37"/>
              <p:cNvSpPr>
                <a:spLocks noChangeShapeType="1"/>
              </p:cNvSpPr>
              <p:nvPr/>
            </p:nvSpPr>
            <p:spPr bwMode="auto">
              <a:xfrm flipV="1">
                <a:off x="4041" y="1691"/>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0" name="Rectangle 539"/>
              <p:cNvSpPr>
                <a:spLocks noChangeArrowheads="1"/>
              </p:cNvSpPr>
              <p:nvPr/>
            </p:nvSpPr>
            <p:spPr bwMode="auto">
              <a:xfrm>
                <a:off x="2928" y="1769"/>
                <a:ext cx="1113" cy="81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1" name="Line 39"/>
              <p:cNvSpPr>
                <a:spLocks noChangeShapeType="1"/>
              </p:cNvSpPr>
              <p:nvPr/>
            </p:nvSpPr>
            <p:spPr bwMode="auto">
              <a:xfrm>
                <a:off x="2928" y="1769"/>
                <a:ext cx="0" cy="81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2" name="Line 40"/>
              <p:cNvSpPr>
                <a:spLocks noChangeShapeType="1"/>
              </p:cNvSpPr>
              <p:nvPr/>
            </p:nvSpPr>
            <p:spPr bwMode="auto">
              <a:xfrm>
                <a:off x="2928" y="2584"/>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3" name="Line 41"/>
              <p:cNvSpPr>
                <a:spLocks noChangeShapeType="1"/>
              </p:cNvSpPr>
              <p:nvPr/>
            </p:nvSpPr>
            <p:spPr bwMode="auto">
              <a:xfrm flipV="1">
                <a:off x="4041" y="1769"/>
                <a:ext cx="0" cy="81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44" name="Line 42"/>
              <p:cNvSpPr>
                <a:spLocks noChangeShapeType="1"/>
              </p:cNvSpPr>
              <p:nvPr/>
            </p:nvSpPr>
            <p:spPr bwMode="auto">
              <a:xfrm flipH="1">
                <a:off x="2928" y="1769"/>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2" name="Group 391"/>
            <p:cNvGrpSpPr>
              <a:grpSpLocks/>
            </p:cNvGrpSpPr>
            <p:nvPr/>
          </p:nvGrpSpPr>
          <p:grpSpPr bwMode="auto">
            <a:xfrm>
              <a:off x="5959475" y="2216150"/>
              <a:ext cx="377825" cy="247650"/>
              <a:chOff x="3267" y="1826"/>
              <a:chExt cx="238" cy="156"/>
            </a:xfrm>
          </p:grpSpPr>
          <p:sp>
            <p:nvSpPr>
              <p:cNvPr id="534" name="Oval 533"/>
              <p:cNvSpPr>
                <a:spLocks noChangeArrowheads="1"/>
              </p:cNvSpPr>
              <p:nvPr/>
            </p:nvSpPr>
            <p:spPr bwMode="auto">
              <a:xfrm>
                <a:off x="3267" y="1826"/>
                <a:ext cx="23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5" name="Oval 534"/>
              <p:cNvSpPr>
                <a:spLocks noChangeArrowheads="1"/>
              </p:cNvSpPr>
              <p:nvPr/>
            </p:nvSpPr>
            <p:spPr bwMode="auto">
              <a:xfrm>
                <a:off x="3267" y="1826"/>
                <a:ext cx="23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3" name="Group 392"/>
            <p:cNvGrpSpPr>
              <a:grpSpLocks/>
            </p:cNvGrpSpPr>
            <p:nvPr/>
          </p:nvGrpSpPr>
          <p:grpSpPr bwMode="auto">
            <a:xfrm>
              <a:off x="6757987" y="2339975"/>
              <a:ext cx="74613" cy="185738"/>
              <a:chOff x="3770" y="1904"/>
              <a:chExt cx="47" cy="117"/>
            </a:xfrm>
          </p:grpSpPr>
          <p:sp>
            <p:nvSpPr>
              <p:cNvPr id="532" name="Oval 531"/>
              <p:cNvSpPr>
                <a:spLocks noChangeArrowheads="1"/>
              </p:cNvSpPr>
              <p:nvPr/>
            </p:nvSpPr>
            <p:spPr bwMode="auto">
              <a:xfrm>
                <a:off x="3770" y="1904"/>
                <a:ext cx="4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3" name="Oval 532"/>
              <p:cNvSpPr>
                <a:spLocks noChangeArrowheads="1"/>
              </p:cNvSpPr>
              <p:nvPr/>
            </p:nvSpPr>
            <p:spPr bwMode="auto">
              <a:xfrm>
                <a:off x="3770" y="1904"/>
                <a:ext cx="4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94" name="Rectangle 393"/>
            <p:cNvSpPr>
              <a:spLocks noChangeArrowheads="1"/>
            </p:cNvSpPr>
            <p:nvPr/>
          </p:nvSpPr>
          <p:spPr bwMode="auto">
            <a:xfrm>
              <a:off x="5554662" y="2154238"/>
              <a:ext cx="422275"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Design</a:t>
              </a:r>
              <a:endParaRPr lang="en-US"/>
            </a:p>
          </p:txBody>
        </p:sp>
        <p:grpSp>
          <p:nvGrpSpPr>
            <p:cNvPr id="395" name="Group 394"/>
            <p:cNvGrpSpPr>
              <a:grpSpLocks/>
            </p:cNvGrpSpPr>
            <p:nvPr/>
          </p:nvGrpSpPr>
          <p:grpSpPr bwMode="auto">
            <a:xfrm>
              <a:off x="5040312" y="2292350"/>
              <a:ext cx="1751013" cy="1441450"/>
              <a:chOff x="2706" y="1874"/>
              <a:chExt cx="1103" cy="908"/>
            </a:xfrm>
          </p:grpSpPr>
          <p:sp>
            <p:nvSpPr>
              <p:cNvPr id="523" name="Freeform 522"/>
              <p:cNvSpPr>
                <a:spLocks/>
              </p:cNvSpPr>
              <p:nvPr/>
            </p:nvSpPr>
            <p:spPr bwMode="auto">
              <a:xfrm>
                <a:off x="3731" y="1874"/>
                <a:ext cx="78" cy="908"/>
              </a:xfrm>
              <a:custGeom>
                <a:avLst/>
                <a:gdLst>
                  <a:gd name="T0" fmla="*/ 0 w 78"/>
                  <a:gd name="T1" fmla="*/ 908 h 908"/>
                  <a:gd name="T2" fmla="*/ 0 w 78"/>
                  <a:gd name="T3" fmla="*/ 78 h 908"/>
                  <a:gd name="T4" fmla="*/ 78 w 78"/>
                  <a:gd name="T5" fmla="*/ 0 h 908"/>
                  <a:gd name="T6" fmla="*/ 78 w 78"/>
                  <a:gd name="T7" fmla="*/ 830 h 908"/>
                  <a:gd name="T8" fmla="*/ 0 w 78"/>
                  <a:gd name="T9" fmla="*/ 908 h 908"/>
                  <a:gd name="T10" fmla="*/ 0 60000 65536"/>
                  <a:gd name="T11" fmla="*/ 0 60000 65536"/>
                  <a:gd name="T12" fmla="*/ 0 60000 65536"/>
                  <a:gd name="T13" fmla="*/ 0 60000 65536"/>
                  <a:gd name="T14" fmla="*/ 0 60000 65536"/>
                  <a:gd name="T15" fmla="*/ 0 w 78"/>
                  <a:gd name="T16" fmla="*/ 0 h 908"/>
                  <a:gd name="T17" fmla="*/ 78 w 78"/>
                  <a:gd name="T18" fmla="*/ 908 h 908"/>
                </a:gdLst>
                <a:ahLst/>
                <a:cxnLst>
                  <a:cxn ang="T10">
                    <a:pos x="T0" y="T1"/>
                  </a:cxn>
                  <a:cxn ang="T11">
                    <a:pos x="T2" y="T3"/>
                  </a:cxn>
                  <a:cxn ang="T12">
                    <a:pos x="T4" y="T5"/>
                  </a:cxn>
                  <a:cxn ang="T13">
                    <a:pos x="T6" y="T7"/>
                  </a:cxn>
                  <a:cxn ang="T14">
                    <a:pos x="T8" y="T9"/>
                  </a:cxn>
                </a:cxnLst>
                <a:rect l="T15" t="T16" r="T17" b="T18"/>
                <a:pathLst>
                  <a:path w="78" h="908">
                    <a:moveTo>
                      <a:pt x="0" y="908"/>
                    </a:moveTo>
                    <a:lnTo>
                      <a:pt x="0" y="78"/>
                    </a:lnTo>
                    <a:lnTo>
                      <a:pt x="78" y="0"/>
                    </a:lnTo>
                    <a:lnTo>
                      <a:pt x="78" y="830"/>
                    </a:lnTo>
                    <a:lnTo>
                      <a:pt x="0" y="908"/>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4" name="Line 55"/>
              <p:cNvSpPr>
                <a:spLocks noChangeShapeType="1"/>
              </p:cNvSpPr>
              <p:nvPr/>
            </p:nvSpPr>
            <p:spPr bwMode="auto">
              <a:xfrm flipV="1">
                <a:off x="3731" y="2704"/>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5" name="Freeform 524"/>
              <p:cNvSpPr>
                <a:spLocks/>
              </p:cNvSpPr>
              <p:nvPr/>
            </p:nvSpPr>
            <p:spPr bwMode="auto">
              <a:xfrm>
                <a:off x="2706" y="1874"/>
                <a:ext cx="1103" cy="78"/>
              </a:xfrm>
              <a:custGeom>
                <a:avLst/>
                <a:gdLst>
                  <a:gd name="T0" fmla="*/ 1025 w 1103"/>
                  <a:gd name="T1" fmla="*/ 78 h 78"/>
                  <a:gd name="T2" fmla="*/ 0 w 1103"/>
                  <a:gd name="T3" fmla="*/ 78 h 78"/>
                  <a:gd name="T4" fmla="*/ 79 w 1103"/>
                  <a:gd name="T5" fmla="*/ 0 h 78"/>
                  <a:gd name="T6" fmla="*/ 1103 w 1103"/>
                  <a:gd name="T7" fmla="*/ 0 h 78"/>
                  <a:gd name="T8" fmla="*/ 1025 w 1103"/>
                  <a:gd name="T9" fmla="*/ 78 h 78"/>
                  <a:gd name="T10" fmla="*/ 0 60000 65536"/>
                  <a:gd name="T11" fmla="*/ 0 60000 65536"/>
                  <a:gd name="T12" fmla="*/ 0 60000 65536"/>
                  <a:gd name="T13" fmla="*/ 0 60000 65536"/>
                  <a:gd name="T14" fmla="*/ 0 60000 65536"/>
                  <a:gd name="T15" fmla="*/ 0 w 1103"/>
                  <a:gd name="T16" fmla="*/ 0 h 78"/>
                  <a:gd name="T17" fmla="*/ 1103 w 1103"/>
                  <a:gd name="T18" fmla="*/ 78 h 78"/>
                </a:gdLst>
                <a:ahLst/>
                <a:cxnLst>
                  <a:cxn ang="T10">
                    <a:pos x="T0" y="T1"/>
                  </a:cxn>
                  <a:cxn ang="T11">
                    <a:pos x="T2" y="T3"/>
                  </a:cxn>
                  <a:cxn ang="T12">
                    <a:pos x="T4" y="T5"/>
                  </a:cxn>
                  <a:cxn ang="T13">
                    <a:pos x="T6" y="T7"/>
                  </a:cxn>
                  <a:cxn ang="T14">
                    <a:pos x="T8" y="T9"/>
                  </a:cxn>
                </a:cxnLst>
                <a:rect l="T15" t="T16" r="T17" b="T18"/>
                <a:pathLst>
                  <a:path w="1103" h="78">
                    <a:moveTo>
                      <a:pt x="1025" y="78"/>
                    </a:moveTo>
                    <a:lnTo>
                      <a:pt x="0" y="78"/>
                    </a:lnTo>
                    <a:lnTo>
                      <a:pt x="79" y="0"/>
                    </a:lnTo>
                    <a:lnTo>
                      <a:pt x="1103" y="0"/>
                    </a:lnTo>
                    <a:lnTo>
                      <a:pt x="1025"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6" name="Line 57"/>
              <p:cNvSpPr>
                <a:spLocks noChangeShapeType="1"/>
              </p:cNvSpPr>
              <p:nvPr/>
            </p:nvSpPr>
            <p:spPr bwMode="auto">
              <a:xfrm flipV="1">
                <a:off x="3731" y="187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7" name="Rectangle 526"/>
              <p:cNvSpPr>
                <a:spLocks noChangeArrowheads="1"/>
              </p:cNvSpPr>
              <p:nvPr/>
            </p:nvSpPr>
            <p:spPr bwMode="auto">
              <a:xfrm>
                <a:off x="2706" y="1952"/>
                <a:ext cx="1025" cy="830"/>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8" name="Line 59"/>
              <p:cNvSpPr>
                <a:spLocks noChangeShapeType="1"/>
              </p:cNvSpPr>
              <p:nvPr/>
            </p:nvSpPr>
            <p:spPr bwMode="auto">
              <a:xfrm>
                <a:off x="2706" y="1952"/>
                <a:ext cx="0" cy="830"/>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9" name="Line 60"/>
              <p:cNvSpPr>
                <a:spLocks noChangeShapeType="1"/>
              </p:cNvSpPr>
              <p:nvPr/>
            </p:nvSpPr>
            <p:spPr bwMode="auto">
              <a:xfrm>
                <a:off x="2706" y="278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0" name="Line 61"/>
              <p:cNvSpPr>
                <a:spLocks noChangeShapeType="1"/>
              </p:cNvSpPr>
              <p:nvPr/>
            </p:nvSpPr>
            <p:spPr bwMode="auto">
              <a:xfrm flipV="1">
                <a:off x="3731" y="1952"/>
                <a:ext cx="0" cy="830"/>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31" name="Line 62"/>
              <p:cNvSpPr>
                <a:spLocks noChangeShapeType="1"/>
              </p:cNvSpPr>
              <p:nvPr/>
            </p:nvSpPr>
            <p:spPr bwMode="auto">
              <a:xfrm flipH="1">
                <a:off x="2706" y="195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6" name="Group 395"/>
            <p:cNvGrpSpPr>
              <a:grpSpLocks/>
            </p:cNvGrpSpPr>
            <p:nvPr/>
          </p:nvGrpSpPr>
          <p:grpSpPr bwMode="auto">
            <a:xfrm>
              <a:off x="5405437" y="2663825"/>
              <a:ext cx="379413" cy="247650"/>
              <a:chOff x="2918" y="2060"/>
              <a:chExt cx="239" cy="156"/>
            </a:xfrm>
          </p:grpSpPr>
          <p:sp>
            <p:nvSpPr>
              <p:cNvPr id="521" name="Oval 520"/>
              <p:cNvSpPr>
                <a:spLocks noChangeArrowheads="1"/>
              </p:cNvSpPr>
              <p:nvPr/>
            </p:nvSpPr>
            <p:spPr bwMode="auto">
              <a:xfrm>
                <a:off x="2918" y="2060"/>
                <a:ext cx="239"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2" name="Oval 521"/>
              <p:cNvSpPr>
                <a:spLocks noChangeArrowheads="1"/>
              </p:cNvSpPr>
              <p:nvPr/>
            </p:nvSpPr>
            <p:spPr bwMode="auto">
              <a:xfrm>
                <a:off x="2918" y="2060"/>
                <a:ext cx="239"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7" name="Group 396"/>
            <p:cNvGrpSpPr>
              <a:grpSpLocks/>
            </p:cNvGrpSpPr>
            <p:nvPr/>
          </p:nvGrpSpPr>
          <p:grpSpPr bwMode="auto">
            <a:xfrm>
              <a:off x="6335712" y="2898775"/>
              <a:ext cx="306388" cy="247650"/>
              <a:chOff x="3499" y="2060"/>
              <a:chExt cx="193" cy="156"/>
            </a:xfrm>
          </p:grpSpPr>
          <p:sp>
            <p:nvSpPr>
              <p:cNvPr id="519" name="Oval 518"/>
              <p:cNvSpPr>
                <a:spLocks noChangeArrowheads="1"/>
              </p:cNvSpPr>
              <p:nvPr/>
            </p:nvSpPr>
            <p:spPr bwMode="auto">
              <a:xfrm>
                <a:off x="3499" y="2060"/>
                <a:ext cx="19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20" name="Oval 519"/>
              <p:cNvSpPr>
                <a:spLocks noChangeArrowheads="1"/>
              </p:cNvSpPr>
              <p:nvPr/>
            </p:nvSpPr>
            <p:spPr bwMode="auto">
              <a:xfrm>
                <a:off x="3499" y="2060"/>
                <a:ext cx="19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8" name="Group 397"/>
            <p:cNvGrpSpPr>
              <a:grpSpLocks/>
            </p:cNvGrpSpPr>
            <p:nvPr/>
          </p:nvGrpSpPr>
          <p:grpSpPr bwMode="auto">
            <a:xfrm>
              <a:off x="6143625" y="3162300"/>
              <a:ext cx="284162" cy="311150"/>
              <a:chOff x="3383" y="2294"/>
              <a:chExt cx="179" cy="196"/>
            </a:xfrm>
          </p:grpSpPr>
          <p:sp>
            <p:nvSpPr>
              <p:cNvPr id="517" name="Oval 516"/>
              <p:cNvSpPr>
                <a:spLocks noChangeArrowheads="1"/>
              </p:cNvSpPr>
              <p:nvPr/>
            </p:nvSpPr>
            <p:spPr bwMode="auto">
              <a:xfrm>
                <a:off x="3383" y="2294"/>
                <a:ext cx="179" cy="19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8" name="Oval 517"/>
              <p:cNvSpPr>
                <a:spLocks noChangeArrowheads="1"/>
              </p:cNvSpPr>
              <p:nvPr/>
            </p:nvSpPr>
            <p:spPr bwMode="auto">
              <a:xfrm>
                <a:off x="3383" y="2294"/>
                <a:ext cx="179" cy="19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99" name="Rectangle 398"/>
            <p:cNvSpPr>
              <a:spLocks noChangeArrowheads="1"/>
            </p:cNvSpPr>
            <p:nvPr/>
          </p:nvSpPr>
          <p:spPr bwMode="auto">
            <a:xfrm>
              <a:off x="4794250" y="2695575"/>
              <a:ext cx="132080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 Development</a:t>
              </a:r>
              <a:endParaRPr lang="en-US"/>
            </a:p>
          </p:txBody>
        </p:sp>
        <p:grpSp>
          <p:nvGrpSpPr>
            <p:cNvPr id="400" name="Group 399"/>
            <p:cNvGrpSpPr>
              <a:grpSpLocks/>
            </p:cNvGrpSpPr>
            <p:nvPr/>
          </p:nvGrpSpPr>
          <p:grpSpPr bwMode="auto">
            <a:xfrm>
              <a:off x="4668837" y="2682875"/>
              <a:ext cx="1819275" cy="1611313"/>
              <a:chOff x="2454" y="2072"/>
              <a:chExt cx="1146" cy="1015"/>
            </a:xfrm>
          </p:grpSpPr>
          <p:sp>
            <p:nvSpPr>
              <p:cNvPr id="508" name="Freeform 507"/>
              <p:cNvSpPr>
                <a:spLocks/>
              </p:cNvSpPr>
              <p:nvPr/>
            </p:nvSpPr>
            <p:spPr bwMode="auto">
              <a:xfrm>
                <a:off x="3522" y="2072"/>
                <a:ext cx="78" cy="1015"/>
              </a:xfrm>
              <a:custGeom>
                <a:avLst/>
                <a:gdLst>
                  <a:gd name="T0" fmla="*/ 0 w 78"/>
                  <a:gd name="T1" fmla="*/ 1015 h 1015"/>
                  <a:gd name="T2" fmla="*/ 0 w 78"/>
                  <a:gd name="T3" fmla="*/ 77 h 1015"/>
                  <a:gd name="T4" fmla="*/ 78 w 78"/>
                  <a:gd name="T5" fmla="*/ 0 h 1015"/>
                  <a:gd name="T6" fmla="*/ 78 w 78"/>
                  <a:gd name="T7" fmla="*/ 937 h 1015"/>
                  <a:gd name="T8" fmla="*/ 0 w 78"/>
                  <a:gd name="T9" fmla="*/ 1015 h 1015"/>
                  <a:gd name="T10" fmla="*/ 0 60000 65536"/>
                  <a:gd name="T11" fmla="*/ 0 60000 65536"/>
                  <a:gd name="T12" fmla="*/ 0 60000 65536"/>
                  <a:gd name="T13" fmla="*/ 0 60000 65536"/>
                  <a:gd name="T14" fmla="*/ 0 60000 65536"/>
                  <a:gd name="T15" fmla="*/ 0 w 78"/>
                  <a:gd name="T16" fmla="*/ 0 h 1015"/>
                  <a:gd name="T17" fmla="*/ 78 w 78"/>
                  <a:gd name="T18" fmla="*/ 1015 h 1015"/>
                </a:gdLst>
                <a:ahLst/>
                <a:cxnLst>
                  <a:cxn ang="T10">
                    <a:pos x="T0" y="T1"/>
                  </a:cxn>
                  <a:cxn ang="T11">
                    <a:pos x="T2" y="T3"/>
                  </a:cxn>
                  <a:cxn ang="T12">
                    <a:pos x="T4" y="T5"/>
                  </a:cxn>
                  <a:cxn ang="T13">
                    <a:pos x="T6" y="T7"/>
                  </a:cxn>
                  <a:cxn ang="T14">
                    <a:pos x="T8" y="T9"/>
                  </a:cxn>
                </a:cxnLst>
                <a:rect l="T15" t="T16" r="T17" b="T18"/>
                <a:pathLst>
                  <a:path w="78" h="1015">
                    <a:moveTo>
                      <a:pt x="0" y="1015"/>
                    </a:moveTo>
                    <a:lnTo>
                      <a:pt x="0" y="77"/>
                    </a:lnTo>
                    <a:lnTo>
                      <a:pt x="78" y="0"/>
                    </a:lnTo>
                    <a:lnTo>
                      <a:pt x="78" y="937"/>
                    </a:lnTo>
                    <a:lnTo>
                      <a:pt x="0" y="101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9" name="Line 79"/>
              <p:cNvSpPr>
                <a:spLocks noChangeShapeType="1"/>
              </p:cNvSpPr>
              <p:nvPr/>
            </p:nvSpPr>
            <p:spPr bwMode="auto">
              <a:xfrm flipV="1">
                <a:off x="3522" y="3009"/>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0" name="Freeform 509"/>
              <p:cNvSpPr>
                <a:spLocks/>
              </p:cNvSpPr>
              <p:nvPr/>
            </p:nvSpPr>
            <p:spPr bwMode="auto">
              <a:xfrm>
                <a:off x="2454" y="2072"/>
                <a:ext cx="1146" cy="77"/>
              </a:xfrm>
              <a:custGeom>
                <a:avLst/>
                <a:gdLst>
                  <a:gd name="T0" fmla="*/ 1068 w 1146"/>
                  <a:gd name="T1" fmla="*/ 77 h 77"/>
                  <a:gd name="T2" fmla="*/ 0 w 1146"/>
                  <a:gd name="T3" fmla="*/ 77 h 77"/>
                  <a:gd name="T4" fmla="*/ 78 w 1146"/>
                  <a:gd name="T5" fmla="*/ 0 h 77"/>
                  <a:gd name="T6" fmla="*/ 1146 w 1146"/>
                  <a:gd name="T7" fmla="*/ 0 h 77"/>
                  <a:gd name="T8" fmla="*/ 1068 w 1146"/>
                  <a:gd name="T9" fmla="*/ 77 h 77"/>
                  <a:gd name="T10" fmla="*/ 0 60000 65536"/>
                  <a:gd name="T11" fmla="*/ 0 60000 65536"/>
                  <a:gd name="T12" fmla="*/ 0 60000 65536"/>
                  <a:gd name="T13" fmla="*/ 0 60000 65536"/>
                  <a:gd name="T14" fmla="*/ 0 60000 65536"/>
                  <a:gd name="T15" fmla="*/ 0 w 1146"/>
                  <a:gd name="T16" fmla="*/ 0 h 77"/>
                  <a:gd name="T17" fmla="*/ 1146 w 1146"/>
                  <a:gd name="T18" fmla="*/ 77 h 77"/>
                </a:gdLst>
                <a:ahLst/>
                <a:cxnLst>
                  <a:cxn ang="T10">
                    <a:pos x="T0" y="T1"/>
                  </a:cxn>
                  <a:cxn ang="T11">
                    <a:pos x="T2" y="T3"/>
                  </a:cxn>
                  <a:cxn ang="T12">
                    <a:pos x="T4" y="T5"/>
                  </a:cxn>
                  <a:cxn ang="T13">
                    <a:pos x="T6" y="T7"/>
                  </a:cxn>
                  <a:cxn ang="T14">
                    <a:pos x="T8" y="T9"/>
                  </a:cxn>
                </a:cxnLst>
                <a:rect l="T15" t="T16" r="T17" b="T18"/>
                <a:pathLst>
                  <a:path w="1146" h="77">
                    <a:moveTo>
                      <a:pt x="1068" y="77"/>
                    </a:moveTo>
                    <a:lnTo>
                      <a:pt x="0" y="77"/>
                    </a:lnTo>
                    <a:lnTo>
                      <a:pt x="78" y="0"/>
                    </a:lnTo>
                    <a:lnTo>
                      <a:pt x="1146" y="0"/>
                    </a:lnTo>
                    <a:lnTo>
                      <a:pt x="1068"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1" name="Line 81"/>
              <p:cNvSpPr>
                <a:spLocks noChangeShapeType="1"/>
              </p:cNvSpPr>
              <p:nvPr/>
            </p:nvSpPr>
            <p:spPr bwMode="auto">
              <a:xfrm flipV="1">
                <a:off x="3522" y="2072"/>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2" name="Rectangle 511"/>
              <p:cNvSpPr>
                <a:spLocks noChangeArrowheads="1"/>
              </p:cNvSpPr>
              <p:nvPr/>
            </p:nvSpPr>
            <p:spPr bwMode="auto">
              <a:xfrm>
                <a:off x="2454" y="2149"/>
                <a:ext cx="1068" cy="938"/>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3" name="Line 83"/>
              <p:cNvSpPr>
                <a:spLocks noChangeShapeType="1"/>
              </p:cNvSpPr>
              <p:nvPr/>
            </p:nvSpPr>
            <p:spPr bwMode="auto">
              <a:xfrm>
                <a:off x="2454" y="2149"/>
                <a:ext cx="0" cy="938"/>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4" name="Line 84"/>
              <p:cNvSpPr>
                <a:spLocks noChangeShapeType="1"/>
              </p:cNvSpPr>
              <p:nvPr/>
            </p:nvSpPr>
            <p:spPr bwMode="auto">
              <a:xfrm>
                <a:off x="2454" y="3087"/>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5" name="Line 85"/>
              <p:cNvSpPr>
                <a:spLocks noChangeShapeType="1"/>
              </p:cNvSpPr>
              <p:nvPr/>
            </p:nvSpPr>
            <p:spPr bwMode="auto">
              <a:xfrm flipV="1">
                <a:off x="3522" y="2149"/>
                <a:ext cx="0" cy="938"/>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16" name="Line 86"/>
              <p:cNvSpPr>
                <a:spLocks noChangeShapeType="1"/>
              </p:cNvSpPr>
              <p:nvPr/>
            </p:nvSpPr>
            <p:spPr bwMode="auto">
              <a:xfrm flipH="1">
                <a:off x="2454" y="2149"/>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1" name="Group 400"/>
            <p:cNvGrpSpPr>
              <a:grpSpLocks/>
            </p:cNvGrpSpPr>
            <p:nvPr/>
          </p:nvGrpSpPr>
          <p:grpSpPr bwMode="auto">
            <a:xfrm>
              <a:off x="6183312" y="3203575"/>
              <a:ext cx="152400" cy="304800"/>
              <a:chOff x="3267" y="2216"/>
              <a:chExt cx="141" cy="153"/>
            </a:xfrm>
          </p:grpSpPr>
          <p:sp>
            <p:nvSpPr>
              <p:cNvPr id="506" name="Oval 505"/>
              <p:cNvSpPr>
                <a:spLocks noChangeArrowheads="1"/>
              </p:cNvSpPr>
              <p:nvPr/>
            </p:nvSpPr>
            <p:spPr bwMode="auto">
              <a:xfrm>
                <a:off x="3267" y="2216"/>
                <a:ext cx="141" cy="15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7" name="Oval 506"/>
              <p:cNvSpPr>
                <a:spLocks noChangeArrowheads="1"/>
              </p:cNvSpPr>
              <p:nvPr/>
            </p:nvSpPr>
            <p:spPr bwMode="auto">
              <a:xfrm>
                <a:off x="3267" y="2216"/>
                <a:ext cx="141" cy="15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2" name="Group 401"/>
            <p:cNvGrpSpPr>
              <a:grpSpLocks/>
            </p:cNvGrpSpPr>
            <p:nvPr/>
          </p:nvGrpSpPr>
          <p:grpSpPr bwMode="auto">
            <a:xfrm>
              <a:off x="5862637" y="3733800"/>
              <a:ext cx="396875" cy="496888"/>
              <a:chOff x="3150" y="2727"/>
              <a:chExt cx="250" cy="313"/>
            </a:xfrm>
          </p:grpSpPr>
          <p:sp>
            <p:nvSpPr>
              <p:cNvPr id="504" name="Oval 503"/>
              <p:cNvSpPr>
                <a:spLocks noChangeArrowheads="1"/>
              </p:cNvSpPr>
              <p:nvPr/>
            </p:nvSpPr>
            <p:spPr bwMode="auto">
              <a:xfrm>
                <a:off x="3150" y="2727"/>
                <a:ext cx="250" cy="31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5" name="Oval 504"/>
              <p:cNvSpPr>
                <a:spLocks noChangeArrowheads="1"/>
              </p:cNvSpPr>
              <p:nvPr/>
            </p:nvSpPr>
            <p:spPr bwMode="auto">
              <a:xfrm>
                <a:off x="3150" y="2727"/>
                <a:ext cx="250" cy="31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3" name="Group 402"/>
            <p:cNvGrpSpPr>
              <a:grpSpLocks/>
            </p:cNvGrpSpPr>
            <p:nvPr/>
          </p:nvGrpSpPr>
          <p:grpSpPr bwMode="auto">
            <a:xfrm>
              <a:off x="4791075" y="3084513"/>
              <a:ext cx="379412" cy="201612"/>
              <a:chOff x="2531" y="2245"/>
              <a:chExt cx="239" cy="127"/>
            </a:xfrm>
          </p:grpSpPr>
          <p:sp>
            <p:nvSpPr>
              <p:cNvPr id="502" name="Oval 501"/>
              <p:cNvSpPr>
                <a:spLocks noChangeArrowheads="1"/>
              </p:cNvSpPr>
              <p:nvPr/>
            </p:nvSpPr>
            <p:spPr bwMode="auto">
              <a:xfrm>
                <a:off x="2531" y="2245"/>
                <a:ext cx="239" cy="12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3" name="Oval 502"/>
              <p:cNvSpPr>
                <a:spLocks noChangeArrowheads="1"/>
              </p:cNvSpPr>
              <p:nvPr/>
            </p:nvSpPr>
            <p:spPr bwMode="auto">
              <a:xfrm>
                <a:off x="2531" y="2245"/>
                <a:ext cx="239" cy="12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04" name="Rectangle 403"/>
            <p:cNvSpPr>
              <a:spLocks noChangeArrowheads="1"/>
            </p:cNvSpPr>
            <p:nvPr/>
          </p:nvSpPr>
          <p:spPr bwMode="auto">
            <a:xfrm>
              <a:off x="5205412" y="2444750"/>
              <a:ext cx="1309688"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Product Development</a:t>
              </a:r>
              <a:endParaRPr lang="en-US"/>
            </a:p>
          </p:txBody>
        </p:sp>
        <p:grpSp>
          <p:nvGrpSpPr>
            <p:cNvPr id="405" name="Group 404"/>
            <p:cNvGrpSpPr>
              <a:grpSpLocks/>
            </p:cNvGrpSpPr>
            <p:nvPr/>
          </p:nvGrpSpPr>
          <p:grpSpPr bwMode="auto">
            <a:xfrm>
              <a:off x="4360862" y="3117850"/>
              <a:ext cx="1758950" cy="1768475"/>
              <a:chOff x="2260" y="2266"/>
              <a:chExt cx="1108" cy="1114"/>
            </a:xfrm>
          </p:grpSpPr>
          <p:sp>
            <p:nvSpPr>
              <p:cNvPr id="493" name="Freeform 492"/>
              <p:cNvSpPr>
                <a:spLocks/>
              </p:cNvSpPr>
              <p:nvPr/>
            </p:nvSpPr>
            <p:spPr bwMode="auto">
              <a:xfrm>
                <a:off x="3290" y="2266"/>
                <a:ext cx="78" cy="1114"/>
              </a:xfrm>
              <a:custGeom>
                <a:avLst/>
                <a:gdLst>
                  <a:gd name="T0" fmla="*/ 0 w 78"/>
                  <a:gd name="T1" fmla="*/ 1114 h 1114"/>
                  <a:gd name="T2" fmla="*/ 0 w 78"/>
                  <a:gd name="T3" fmla="*/ 78 h 1114"/>
                  <a:gd name="T4" fmla="*/ 78 w 78"/>
                  <a:gd name="T5" fmla="*/ 0 h 1114"/>
                  <a:gd name="T6" fmla="*/ 78 w 78"/>
                  <a:gd name="T7" fmla="*/ 1036 h 1114"/>
                  <a:gd name="T8" fmla="*/ 0 w 78"/>
                  <a:gd name="T9" fmla="*/ 1114 h 1114"/>
                  <a:gd name="T10" fmla="*/ 0 60000 65536"/>
                  <a:gd name="T11" fmla="*/ 0 60000 65536"/>
                  <a:gd name="T12" fmla="*/ 0 60000 65536"/>
                  <a:gd name="T13" fmla="*/ 0 60000 65536"/>
                  <a:gd name="T14" fmla="*/ 0 60000 65536"/>
                  <a:gd name="T15" fmla="*/ 0 w 78"/>
                  <a:gd name="T16" fmla="*/ 0 h 1114"/>
                  <a:gd name="T17" fmla="*/ 78 w 78"/>
                  <a:gd name="T18" fmla="*/ 1114 h 1114"/>
                </a:gdLst>
                <a:ahLst/>
                <a:cxnLst>
                  <a:cxn ang="T10">
                    <a:pos x="T0" y="T1"/>
                  </a:cxn>
                  <a:cxn ang="T11">
                    <a:pos x="T2" y="T3"/>
                  </a:cxn>
                  <a:cxn ang="T12">
                    <a:pos x="T4" y="T5"/>
                  </a:cxn>
                  <a:cxn ang="T13">
                    <a:pos x="T6" y="T7"/>
                  </a:cxn>
                  <a:cxn ang="T14">
                    <a:pos x="T8" y="T9"/>
                  </a:cxn>
                </a:cxnLst>
                <a:rect l="T15" t="T16" r="T17" b="T18"/>
                <a:pathLst>
                  <a:path w="78" h="1114">
                    <a:moveTo>
                      <a:pt x="0" y="1114"/>
                    </a:moveTo>
                    <a:lnTo>
                      <a:pt x="0" y="78"/>
                    </a:lnTo>
                    <a:lnTo>
                      <a:pt x="78" y="0"/>
                    </a:lnTo>
                    <a:lnTo>
                      <a:pt x="78" y="1036"/>
                    </a:lnTo>
                    <a:lnTo>
                      <a:pt x="0" y="11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4" name="Line 99"/>
              <p:cNvSpPr>
                <a:spLocks noChangeShapeType="1"/>
              </p:cNvSpPr>
              <p:nvPr/>
            </p:nvSpPr>
            <p:spPr bwMode="auto">
              <a:xfrm flipV="1">
                <a:off x="3290" y="3302"/>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5" name="Freeform 494"/>
              <p:cNvSpPr>
                <a:spLocks/>
              </p:cNvSpPr>
              <p:nvPr/>
            </p:nvSpPr>
            <p:spPr bwMode="auto">
              <a:xfrm>
                <a:off x="2260" y="2266"/>
                <a:ext cx="1108" cy="78"/>
              </a:xfrm>
              <a:custGeom>
                <a:avLst/>
                <a:gdLst>
                  <a:gd name="T0" fmla="*/ 1030 w 1108"/>
                  <a:gd name="T1" fmla="*/ 78 h 78"/>
                  <a:gd name="T2" fmla="*/ 0 w 1108"/>
                  <a:gd name="T3" fmla="*/ 78 h 78"/>
                  <a:gd name="T4" fmla="*/ 79 w 1108"/>
                  <a:gd name="T5" fmla="*/ 0 h 78"/>
                  <a:gd name="T6" fmla="*/ 1108 w 1108"/>
                  <a:gd name="T7" fmla="*/ 0 h 78"/>
                  <a:gd name="T8" fmla="*/ 1030 w 1108"/>
                  <a:gd name="T9" fmla="*/ 78 h 78"/>
                  <a:gd name="T10" fmla="*/ 0 60000 65536"/>
                  <a:gd name="T11" fmla="*/ 0 60000 65536"/>
                  <a:gd name="T12" fmla="*/ 0 60000 65536"/>
                  <a:gd name="T13" fmla="*/ 0 60000 65536"/>
                  <a:gd name="T14" fmla="*/ 0 60000 65536"/>
                  <a:gd name="T15" fmla="*/ 0 w 1108"/>
                  <a:gd name="T16" fmla="*/ 0 h 78"/>
                  <a:gd name="T17" fmla="*/ 1108 w 1108"/>
                  <a:gd name="T18" fmla="*/ 78 h 78"/>
                </a:gdLst>
                <a:ahLst/>
                <a:cxnLst>
                  <a:cxn ang="T10">
                    <a:pos x="T0" y="T1"/>
                  </a:cxn>
                  <a:cxn ang="T11">
                    <a:pos x="T2" y="T3"/>
                  </a:cxn>
                  <a:cxn ang="T12">
                    <a:pos x="T4" y="T5"/>
                  </a:cxn>
                  <a:cxn ang="T13">
                    <a:pos x="T6" y="T7"/>
                  </a:cxn>
                  <a:cxn ang="T14">
                    <a:pos x="T8" y="T9"/>
                  </a:cxn>
                </a:cxnLst>
                <a:rect l="T15" t="T16" r="T17" b="T18"/>
                <a:pathLst>
                  <a:path w="1108" h="78">
                    <a:moveTo>
                      <a:pt x="1030" y="78"/>
                    </a:moveTo>
                    <a:lnTo>
                      <a:pt x="0" y="78"/>
                    </a:lnTo>
                    <a:lnTo>
                      <a:pt x="79" y="0"/>
                    </a:lnTo>
                    <a:lnTo>
                      <a:pt x="1108" y="0"/>
                    </a:lnTo>
                    <a:lnTo>
                      <a:pt x="1030"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6" name="Line 101"/>
              <p:cNvSpPr>
                <a:spLocks noChangeShapeType="1"/>
              </p:cNvSpPr>
              <p:nvPr/>
            </p:nvSpPr>
            <p:spPr bwMode="auto">
              <a:xfrm flipV="1">
                <a:off x="3290" y="2266"/>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7" name="Rectangle 496"/>
              <p:cNvSpPr>
                <a:spLocks noChangeArrowheads="1"/>
              </p:cNvSpPr>
              <p:nvPr/>
            </p:nvSpPr>
            <p:spPr bwMode="auto">
              <a:xfrm>
                <a:off x="2260" y="2344"/>
                <a:ext cx="1030" cy="10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8" name="Line 103"/>
              <p:cNvSpPr>
                <a:spLocks noChangeShapeType="1"/>
              </p:cNvSpPr>
              <p:nvPr/>
            </p:nvSpPr>
            <p:spPr bwMode="auto">
              <a:xfrm>
                <a:off x="2260" y="2344"/>
                <a:ext cx="0" cy="10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9" name="Line 104"/>
              <p:cNvSpPr>
                <a:spLocks noChangeShapeType="1"/>
              </p:cNvSpPr>
              <p:nvPr/>
            </p:nvSpPr>
            <p:spPr bwMode="auto">
              <a:xfrm>
                <a:off x="2260" y="3380"/>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0" name="Line 105"/>
              <p:cNvSpPr>
                <a:spLocks noChangeShapeType="1"/>
              </p:cNvSpPr>
              <p:nvPr/>
            </p:nvSpPr>
            <p:spPr bwMode="auto">
              <a:xfrm flipV="1">
                <a:off x="3290" y="2344"/>
                <a:ext cx="0" cy="10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501" name="Line 106"/>
              <p:cNvSpPr>
                <a:spLocks noChangeShapeType="1"/>
              </p:cNvSpPr>
              <p:nvPr/>
            </p:nvSpPr>
            <p:spPr bwMode="auto">
              <a:xfrm flipH="1">
                <a:off x="2260" y="2344"/>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6" name="Group 405"/>
            <p:cNvGrpSpPr>
              <a:grpSpLocks/>
            </p:cNvGrpSpPr>
            <p:nvPr/>
          </p:nvGrpSpPr>
          <p:grpSpPr bwMode="auto">
            <a:xfrm>
              <a:off x="4730750" y="3598863"/>
              <a:ext cx="184150" cy="122237"/>
              <a:chOff x="2493" y="2493"/>
              <a:chExt cx="116" cy="77"/>
            </a:xfrm>
          </p:grpSpPr>
          <p:sp>
            <p:nvSpPr>
              <p:cNvPr id="491" name="Oval 490"/>
              <p:cNvSpPr>
                <a:spLocks noChangeArrowheads="1"/>
              </p:cNvSpPr>
              <p:nvPr/>
            </p:nvSpPr>
            <p:spPr bwMode="auto">
              <a:xfrm>
                <a:off x="2493" y="2493"/>
                <a:ext cx="116" cy="7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2" name="Oval 491"/>
              <p:cNvSpPr>
                <a:spLocks noChangeArrowheads="1"/>
              </p:cNvSpPr>
              <p:nvPr/>
            </p:nvSpPr>
            <p:spPr bwMode="auto">
              <a:xfrm>
                <a:off x="2493" y="2493"/>
                <a:ext cx="116" cy="7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7" name="Group 406"/>
            <p:cNvGrpSpPr>
              <a:grpSpLocks/>
            </p:cNvGrpSpPr>
            <p:nvPr/>
          </p:nvGrpSpPr>
          <p:grpSpPr bwMode="auto">
            <a:xfrm>
              <a:off x="4791075" y="4032250"/>
              <a:ext cx="123825" cy="185738"/>
              <a:chOff x="2531" y="2766"/>
              <a:chExt cx="78" cy="117"/>
            </a:xfrm>
          </p:grpSpPr>
          <p:sp>
            <p:nvSpPr>
              <p:cNvPr id="489" name="Oval 488"/>
              <p:cNvSpPr>
                <a:spLocks noChangeArrowheads="1"/>
              </p:cNvSpPr>
              <p:nvPr/>
            </p:nvSpPr>
            <p:spPr bwMode="auto">
              <a:xfrm>
                <a:off x="2531" y="2766"/>
                <a:ext cx="78"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90" name="Oval 489"/>
              <p:cNvSpPr>
                <a:spLocks noChangeArrowheads="1"/>
              </p:cNvSpPr>
              <p:nvPr/>
            </p:nvSpPr>
            <p:spPr bwMode="auto">
              <a:xfrm>
                <a:off x="2531" y="2766"/>
                <a:ext cx="78"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8" name="Group 407"/>
            <p:cNvGrpSpPr>
              <a:grpSpLocks/>
            </p:cNvGrpSpPr>
            <p:nvPr/>
          </p:nvGrpSpPr>
          <p:grpSpPr bwMode="auto">
            <a:xfrm>
              <a:off x="5654675" y="4525963"/>
              <a:ext cx="217487" cy="185737"/>
              <a:chOff x="3075" y="3129"/>
              <a:chExt cx="137" cy="117"/>
            </a:xfrm>
          </p:grpSpPr>
          <p:sp>
            <p:nvSpPr>
              <p:cNvPr id="487" name="Oval 486"/>
              <p:cNvSpPr>
                <a:spLocks noChangeArrowheads="1"/>
              </p:cNvSpPr>
              <p:nvPr/>
            </p:nvSpPr>
            <p:spPr bwMode="auto">
              <a:xfrm>
                <a:off x="3075" y="3129"/>
                <a:ext cx="13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8" name="Oval 487"/>
              <p:cNvSpPr>
                <a:spLocks noChangeArrowheads="1"/>
              </p:cNvSpPr>
              <p:nvPr/>
            </p:nvSpPr>
            <p:spPr bwMode="auto">
              <a:xfrm>
                <a:off x="3075" y="3129"/>
                <a:ext cx="13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09" name="Group 408"/>
            <p:cNvGrpSpPr>
              <a:grpSpLocks/>
            </p:cNvGrpSpPr>
            <p:nvPr/>
          </p:nvGrpSpPr>
          <p:grpSpPr bwMode="auto">
            <a:xfrm>
              <a:off x="4645025" y="4403725"/>
              <a:ext cx="207962" cy="125413"/>
              <a:chOff x="2439" y="3000"/>
              <a:chExt cx="131" cy="79"/>
            </a:xfrm>
          </p:grpSpPr>
          <p:sp>
            <p:nvSpPr>
              <p:cNvPr id="485" name="Oval 484"/>
              <p:cNvSpPr>
                <a:spLocks noChangeArrowheads="1"/>
              </p:cNvSpPr>
              <p:nvPr/>
            </p:nvSpPr>
            <p:spPr bwMode="auto">
              <a:xfrm>
                <a:off x="2439" y="3000"/>
                <a:ext cx="131"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6" name="Oval 485"/>
              <p:cNvSpPr>
                <a:spLocks noChangeArrowheads="1"/>
              </p:cNvSpPr>
              <p:nvPr/>
            </p:nvSpPr>
            <p:spPr bwMode="auto">
              <a:xfrm>
                <a:off x="2439" y="3000"/>
                <a:ext cx="131"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0" name="Group 409"/>
            <p:cNvGrpSpPr>
              <a:grpSpLocks/>
            </p:cNvGrpSpPr>
            <p:nvPr/>
          </p:nvGrpSpPr>
          <p:grpSpPr bwMode="auto">
            <a:xfrm>
              <a:off x="5099050" y="4713288"/>
              <a:ext cx="157162" cy="187325"/>
              <a:chOff x="2725" y="3195"/>
              <a:chExt cx="99" cy="118"/>
            </a:xfrm>
          </p:grpSpPr>
          <p:sp>
            <p:nvSpPr>
              <p:cNvPr id="483" name="Oval 482"/>
              <p:cNvSpPr>
                <a:spLocks noChangeArrowheads="1"/>
              </p:cNvSpPr>
              <p:nvPr/>
            </p:nvSpPr>
            <p:spPr bwMode="auto">
              <a:xfrm>
                <a:off x="2725" y="3195"/>
                <a:ext cx="99" cy="11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4" name="Oval 483"/>
              <p:cNvSpPr>
                <a:spLocks noChangeArrowheads="1"/>
              </p:cNvSpPr>
              <p:nvPr/>
            </p:nvSpPr>
            <p:spPr bwMode="auto">
              <a:xfrm>
                <a:off x="2725" y="3195"/>
                <a:ext cx="99" cy="11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1" name="Group 410"/>
            <p:cNvGrpSpPr>
              <a:grpSpLocks/>
            </p:cNvGrpSpPr>
            <p:nvPr/>
          </p:nvGrpSpPr>
          <p:grpSpPr bwMode="auto">
            <a:xfrm>
              <a:off x="5283200" y="4156075"/>
              <a:ext cx="184150" cy="123825"/>
              <a:chOff x="2841" y="2844"/>
              <a:chExt cx="116" cy="78"/>
            </a:xfrm>
          </p:grpSpPr>
          <p:sp>
            <p:nvSpPr>
              <p:cNvPr id="481" name="Oval 480"/>
              <p:cNvSpPr>
                <a:spLocks noChangeArrowheads="1"/>
              </p:cNvSpPr>
              <p:nvPr/>
            </p:nvSpPr>
            <p:spPr bwMode="auto">
              <a:xfrm>
                <a:off x="2841" y="2844"/>
                <a:ext cx="116" cy="7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2" name="Oval 481"/>
              <p:cNvSpPr>
                <a:spLocks noChangeArrowheads="1"/>
              </p:cNvSpPr>
              <p:nvPr/>
            </p:nvSpPr>
            <p:spPr bwMode="auto">
              <a:xfrm>
                <a:off x="2841" y="2844"/>
                <a:ext cx="116" cy="7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12" name="Rectangle 411"/>
            <p:cNvSpPr>
              <a:spLocks noChangeArrowheads="1"/>
            </p:cNvSpPr>
            <p:nvPr/>
          </p:nvSpPr>
          <p:spPr bwMode="auto">
            <a:xfrm>
              <a:off x="4737100" y="2822575"/>
              <a:ext cx="1435100" cy="13652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b="1">
                  <a:solidFill>
                    <a:srgbClr val="FFFFFF"/>
                  </a:solidFill>
                  <a:latin typeface="Arial" charset="0"/>
                </a:rPr>
                <a:t>Verification and Validation</a:t>
              </a:r>
              <a:endParaRPr lang="en-US" sz="900"/>
            </a:p>
          </p:txBody>
        </p:sp>
        <p:grpSp>
          <p:nvGrpSpPr>
            <p:cNvPr id="413" name="Group 412"/>
            <p:cNvGrpSpPr>
              <a:grpSpLocks/>
            </p:cNvGrpSpPr>
            <p:nvPr/>
          </p:nvGrpSpPr>
          <p:grpSpPr bwMode="auto">
            <a:xfrm>
              <a:off x="5726112" y="3508375"/>
              <a:ext cx="228600" cy="304800"/>
              <a:chOff x="3073" y="2333"/>
              <a:chExt cx="155" cy="157"/>
            </a:xfrm>
          </p:grpSpPr>
          <p:sp>
            <p:nvSpPr>
              <p:cNvPr id="479" name="Oval 478"/>
              <p:cNvSpPr>
                <a:spLocks noChangeArrowheads="1"/>
              </p:cNvSpPr>
              <p:nvPr/>
            </p:nvSpPr>
            <p:spPr bwMode="auto">
              <a:xfrm>
                <a:off x="3073" y="2333"/>
                <a:ext cx="155"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80" name="Oval 479"/>
              <p:cNvSpPr>
                <a:spLocks noChangeArrowheads="1"/>
              </p:cNvSpPr>
              <p:nvPr/>
            </p:nvSpPr>
            <p:spPr bwMode="auto">
              <a:xfrm>
                <a:off x="3073" y="2333"/>
                <a:ext cx="155"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4" name="Group 413"/>
            <p:cNvGrpSpPr>
              <a:grpSpLocks/>
            </p:cNvGrpSpPr>
            <p:nvPr/>
          </p:nvGrpSpPr>
          <p:grpSpPr bwMode="auto">
            <a:xfrm>
              <a:off x="3897324" y="3554413"/>
              <a:ext cx="1809757" cy="1627187"/>
              <a:chOff x="2006" y="2465"/>
              <a:chExt cx="1140" cy="1025"/>
            </a:xfrm>
          </p:grpSpPr>
          <p:sp>
            <p:nvSpPr>
              <p:cNvPr id="470" name="Freeform 469"/>
              <p:cNvSpPr>
                <a:spLocks/>
              </p:cNvSpPr>
              <p:nvPr/>
            </p:nvSpPr>
            <p:spPr bwMode="auto">
              <a:xfrm>
                <a:off x="3067" y="2465"/>
                <a:ext cx="79" cy="1025"/>
              </a:xfrm>
              <a:custGeom>
                <a:avLst/>
                <a:gdLst>
                  <a:gd name="T0" fmla="*/ 0 w 79"/>
                  <a:gd name="T1" fmla="*/ 1025 h 1025"/>
                  <a:gd name="T2" fmla="*/ 0 w 79"/>
                  <a:gd name="T3" fmla="*/ 78 h 1025"/>
                  <a:gd name="T4" fmla="*/ 79 w 79"/>
                  <a:gd name="T5" fmla="*/ 0 h 1025"/>
                  <a:gd name="T6" fmla="*/ 79 w 79"/>
                  <a:gd name="T7" fmla="*/ 947 h 1025"/>
                  <a:gd name="T8" fmla="*/ 0 w 79"/>
                  <a:gd name="T9" fmla="*/ 1025 h 1025"/>
                  <a:gd name="T10" fmla="*/ 0 60000 65536"/>
                  <a:gd name="T11" fmla="*/ 0 60000 65536"/>
                  <a:gd name="T12" fmla="*/ 0 60000 65536"/>
                  <a:gd name="T13" fmla="*/ 0 60000 65536"/>
                  <a:gd name="T14" fmla="*/ 0 60000 65536"/>
                  <a:gd name="T15" fmla="*/ 0 w 79"/>
                  <a:gd name="T16" fmla="*/ 0 h 1025"/>
                  <a:gd name="T17" fmla="*/ 79 w 79"/>
                  <a:gd name="T18" fmla="*/ 1025 h 1025"/>
                </a:gdLst>
                <a:ahLst/>
                <a:cxnLst>
                  <a:cxn ang="T10">
                    <a:pos x="T0" y="T1"/>
                  </a:cxn>
                  <a:cxn ang="T11">
                    <a:pos x="T2" y="T3"/>
                  </a:cxn>
                  <a:cxn ang="T12">
                    <a:pos x="T4" y="T5"/>
                  </a:cxn>
                  <a:cxn ang="T13">
                    <a:pos x="T6" y="T7"/>
                  </a:cxn>
                  <a:cxn ang="T14">
                    <a:pos x="T8" y="T9"/>
                  </a:cxn>
                </a:cxnLst>
                <a:rect l="T15" t="T16" r="T17" b="T18"/>
                <a:pathLst>
                  <a:path w="79" h="1025">
                    <a:moveTo>
                      <a:pt x="0" y="1025"/>
                    </a:moveTo>
                    <a:lnTo>
                      <a:pt x="0" y="78"/>
                    </a:lnTo>
                    <a:lnTo>
                      <a:pt x="79" y="0"/>
                    </a:lnTo>
                    <a:lnTo>
                      <a:pt x="79" y="947"/>
                    </a:lnTo>
                    <a:lnTo>
                      <a:pt x="0" y="102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1" name="Line 131"/>
              <p:cNvSpPr>
                <a:spLocks noChangeShapeType="1"/>
              </p:cNvSpPr>
              <p:nvPr/>
            </p:nvSpPr>
            <p:spPr bwMode="auto">
              <a:xfrm flipV="1">
                <a:off x="3067" y="3412"/>
                <a:ext cx="79"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2" name="Freeform 471"/>
              <p:cNvSpPr>
                <a:spLocks/>
              </p:cNvSpPr>
              <p:nvPr/>
            </p:nvSpPr>
            <p:spPr bwMode="auto">
              <a:xfrm>
                <a:off x="2006" y="2465"/>
                <a:ext cx="1140" cy="78"/>
              </a:xfrm>
              <a:custGeom>
                <a:avLst/>
                <a:gdLst>
                  <a:gd name="T0" fmla="*/ 1061 w 1140"/>
                  <a:gd name="T1" fmla="*/ 78 h 78"/>
                  <a:gd name="T2" fmla="*/ 0 w 1140"/>
                  <a:gd name="T3" fmla="*/ 78 h 78"/>
                  <a:gd name="T4" fmla="*/ 78 w 1140"/>
                  <a:gd name="T5" fmla="*/ 0 h 78"/>
                  <a:gd name="T6" fmla="*/ 1140 w 1140"/>
                  <a:gd name="T7" fmla="*/ 0 h 78"/>
                  <a:gd name="T8" fmla="*/ 1061 w 1140"/>
                  <a:gd name="T9" fmla="*/ 78 h 78"/>
                  <a:gd name="T10" fmla="*/ 0 60000 65536"/>
                  <a:gd name="T11" fmla="*/ 0 60000 65536"/>
                  <a:gd name="T12" fmla="*/ 0 60000 65536"/>
                  <a:gd name="T13" fmla="*/ 0 60000 65536"/>
                  <a:gd name="T14" fmla="*/ 0 60000 65536"/>
                  <a:gd name="T15" fmla="*/ 0 w 1140"/>
                  <a:gd name="T16" fmla="*/ 0 h 78"/>
                  <a:gd name="T17" fmla="*/ 1140 w 1140"/>
                  <a:gd name="T18" fmla="*/ 78 h 78"/>
                </a:gdLst>
                <a:ahLst/>
                <a:cxnLst>
                  <a:cxn ang="T10">
                    <a:pos x="T0" y="T1"/>
                  </a:cxn>
                  <a:cxn ang="T11">
                    <a:pos x="T2" y="T3"/>
                  </a:cxn>
                  <a:cxn ang="T12">
                    <a:pos x="T4" y="T5"/>
                  </a:cxn>
                  <a:cxn ang="T13">
                    <a:pos x="T6" y="T7"/>
                  </a:cxn>
                  <a:cxn ang="T14">
                    <a:pos x="T8" y="T9"/>
                  </a:cxn>
                </a:cxnLst>
                <a:rect l="T15" t="T16" r="T17" b="T18"/>
                <a:pathLst>
                  <a:path w="1140" h="78">
                    <a:moveTo>
                      <a:pt x="1061" y="78"/>
                    </a:moveTo>
                    <a:lnTo>
                      <a:pt x="0" y="78"/>
                    </a:lnTo>
                    <a:lnTo>
                      <a:pt x="78" y="0"/>
                    </a:lnTo>
                    <a:lnTo>
                      <a:pt x="1140" y="0"/>
                    </a:lnTo>
                    <a:lnTo>
                      <a:pt x="1061"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3" name="Line 133"/>
              <p:cNvSpPr>
                <a:spLocks noChangeShapeType="1"/>
              </p:cNvSpPr>
              <p:nvPr/>
            </p:nvSpPr>
            <p:spPr bwMode="auto">
              <a:xfrm flipV="1">
                <a:off x="3067" y="2465"/>
                <a:ext cx="79"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4" name="Rectangle 473"/>
              <p:cNvSpPr>
                <a:spLocks noChangeArrowheads="1"/>
              </p:cNvSpPr>
              <p:nvPr/>
            </p:nvSpPr>
            <p:spPr bwMode="auto">
              <a:xfrm>
                <a:off x="2006" y="2543"/>
                <a:ext cx="1061" cy="947"/>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5" name="Line 135"/>
              <p:cNvSpPr>
                <a:spLocks noChangeShapeType="1"/>
              </p:cNvSpPr>
              <p:nvPr/>
            </p:nvSpPr>
            <p:spPr bwMode="auto">
              <a:xfrm>
                <a:off x="2006" y="2543"/>
                <a:ext cx="0" cy="947"/>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6" name="Line 136"/>
              <p:cNvSpPr>
                <a:spLocks noChangeShapeType="1"/>
              </p:cNvSpPr>
              <p:nvPr/>
            </p:nvSpPr>
            <p:spPr bwMode="auto">
              <a:xfrm>
                <a:off x="2006" y="3490"/>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7" name="Line 137"/>
              <p:cNvSpPr>
                <a:spLocks noChangeShapeType="1"/>
              </p:cNvSpPr>
              <p:nvPr/>
            </p:nvSpPr>
            <p:spPr bwMode="auto">
              <a:xfrm flipV="1">
                <a:off x="3067" y="2543"/>
                <a:ext cx="0" cy="947"/>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78" name="Line 138"/>
              <p:cNvSpPr>
                <a:spLocks noChangeShapeType="1"/>
              </p:cNvSpPr>
              <p:nvPr/>
            </p:nvSpPr>
            <p:spPr bwMode="auto">
              <a:xfrm flipH="1">
                <a:off x="2006" y="2543"/>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5" name="Group 414"/>
            <p:cNvGrpSpPr>
              <a:grpSpLocks/>
            </p:cNvGrpSpPr>
            <p:nvPr/>
          </p:nvGrpSpPr>
          <p:grpSpPr bwMode="auto">
            <a:xfrm>
              <a:off x="5245100" y="4048125"/>
              <a:ext cx="252412" cy="381000"/>
              <a:chOff x="2706" y="3056"/>
              <a:chExt cx="159" cy="182"/>
            </a:xfrm>
          </p:grpSpPr>
          <p:sp>
            <p:nvSpPr>
              <p:cNvPr id="468" name="Oval 467"/>
              <p:cNvSpPr>
                <a:spLocks noChangeArrowheads="1"/>
              </p:cNvSpPr>
              <p:nvPr/>
            </p:nvSpPr>
            <p:spPr bwMode="auto">
              <a:xfrm>
                <a:off x="2706" y="3056"/>
                <a:ext cx="159" cy="182"/>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9" name="Oval 468"/>
              <p:cNvSpPr>
                <a:spLocks noChangeArrowheads="1"/>
              </p:cNvSpPr>
              <p:nvPr/>
            </p:nvSpPr>
            <p:spPr bwMode="auto">
              <a:xfrm>
                <a:off x="2706" y="3056"/>
                <a:ext cx="159" cy="182"/>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6" name="Group 415"/>
            <p:cNvGrpSpPr>
              <a:grpSpLocks/>
            </p:cNvGrpSpPr>
            <p:nvPr/>
          </p:nvGrpSpPr>
          <p:grpSpPr bwMode="auto">
            <a:xfrm>
              <a:off x="4157662" y="4699000"/>
              <a:ext cx="431800" cy="285750"/>
              <a:chOff x="2132" y="3186"/>
              <a:chExt cx="272" cy="180"/>
            </a:xfrm>
          </p:grpSpPr>
          <p:sp>
            <p:nvSpPr>
              <p:cNvPr id="466" name="Oval 465"/>
              <p:cNvSpPr>
                <a:spLocks noChangeArrowheads="1"/>
              </p:cNvSpPr>
              <p:nvPr/>
            </p:nvSpPr>
            <p:spPr bwMode="auto">
              <a:xfrm>
                <a:off x="2132" y="3186"/>
                <a:ext cx="272" cy="180"/>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7" name="Oval 466"/>
              <p:cNvSpPr>
                <a:spLocks noChangeArrowheads="1"/>
              </p:cNvSpPr>
              <p:nvPr/>
            </p:nvSpPr>
            <p:spPr bwMode="auto">
              <a:xfrm>
                <a:off x="2132" y="3186"/>
                <a:ext cx="272" cy="180"/>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17" name="Rectangle 416"/>
            <p:cNvSpPr>
              <a:spLocks noChangeArrowheads="1"/>
            </p:cNvSpPr>
            <p:nvPr/>
          </p:nvSpPr>
          <p:spPr bwMode="auto">
            <a:xfrm>
              <a:off x="4448175" y="3254375"/>
              <a:ext cx="6683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Operations</a:t>
              </a:r>
              <a:endParaRPr lang="en-US"/>
            </a:p>
          </p:txBody>
        </p:sp>
        <p:grpSp>
          <p:nvGrpSpPr>
            <p:cNvPr id="418" name="Group 417"/>
            <p:cNvGrpSpPr>
              <a:grpSpLocks/>
            </p:cNvGrpSpPr>
            <p:nvPr/>
          </p:nvGrpSpPr>
          <p:grpSpPr bwMode="auto">
            <a:xfrm>
              <a:off x="6869112" y="2971800"/>
              <a:ext cx="122238" cy="247650"/>
              <a:chOff x="2686" y="2688"/>
              <a:chExt cx="77" cy="156"/>
            </a:xfrm>
          </p:grpSpPr>
          <p:sp>
            <p:nvSpPr>
              <p:cNvPr id="464" name="Oval 463"/>
              <p:cNvSpPr>
                <a:spLocks noChangeArrowheads="1"/>
              </p:cNvSpPr>
              <p:nvPr/>
            </p:nvSpPr>
            <p:spPr bwMode="auto">
              <a:xfrm>
                <a:off x="2686" y="2688"/>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5" name="Oval 464"/>
              <p:cNvSpPr>
                <a:spLocks noChangeArrowheads="1"/>
              </p:cNvSpPr>
              <p:nvPr/>
            </p:nvSpPr>
            <p:spPr bwMode="auto">
              <a:xfrm>
                <a:off x="2686" y="2688"/>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19" name="Group 418"/>
            <p:cNvGrpSpPr>
              <a:grpSpLocks/>
            </p:cNvGrpSpPr>
            <p:nvPr/>
          </p:nvGrpSpPr>
          <p:grpSpPr bwMode="auto">
            <a:xfrm>
              <a:off x="4360862" y="4032250"/>
              <a:ext cx="211138" cy="247650"/>
              <a:chOff x="2260" y="2766"/>
              <a:chExt cx="133" cy="156"/>
            </a:xfrm>
          </p:grpSpPr>
          <p:sp>
            <p:nvSpPr>
              <p:cNvPr id="462" name="Oval 461"/>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3" name="Oval 462"/>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20" name="Group 419"/>
            <p:cNvGrpSpPr>
              <a:grpSpLocks/>
            </p:cNvGrpSpPr>
            <p:nvPr/>
          </p:nvGrpSpPr>
          <p:grpSpPr bwMode="auto">
            <a:xfrm>
              <a:off x="7326312" y="1995488"/>
              <a:ext cx="228600" cy="293687"/>
              <a:chOff x="4157" y="1591"/>
              <a:chExt cx="78" cy="156"/>
            </a:xfrm>
          </p:grpSpPr>
          <p:sp>
            <p:nvSpPr>
              <p:cNvPr id="460" name="Oval 459"/>
              <p:cNvSpPr>
                <a:spLocks noChangeArrowheads="1"/>
              </p:cNvSpPr>
              <p:nvPr/>
            </p:nvSpPr>
            <p:spPr bwMode="auto">
              <a:xfrm>
                <a:off x="4157" y="1591"/>
                <a:ext cx="7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61" name="Oval 460"/>
              <p:cNvSpPr>
                <a:spLocks noChangeArrowheads="1"/>
              </p:cNvSpPr>
              <p:nvPr/>
            </p:nvSpPr>
            <p:spPr bwMode="auto">
              <a:xfrm>
                <a:off x="4157" y="1591"/>
                <a:ext cx="7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21" name="Group 420"/>
            <p:cNvGrpSpPr>
              <a:grpSpLocks/>
            </p:cNvGrpSpPr>
            <p:nvPr/>
          </p:nvGrpSpPr>
          <p:grpSpPr bwMode="auto">
            <a:xfrm>
              <a:off x="6945312" y="2344738"/>
              <a:ext cx="152400" cy="325437"/>
              <a:chOff x="3886" y="1786"/>
              <a:chExt cx="77" cy="157"/>
            </a:xfrm>
          </p:grpSpPr>
          <p:sp>
            <p:nvSpPr>
              <p:cNvPr id="458" name="Oval 457"/>
              <p:cNvSpPr>
                <a:spLocks noChangeArrowheads="1"/>
              </p:cNvSpPr>
              <p:nvPr/>
            </p:nvSpPr>
            <p:spPr bwMode="auto">
              <a:xfrm>
                <a:off x="3886" y="1786"/>
                <a:ext cx="77"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9" name="Oval 458"/>
              <p:cNvSpPr>
                <a:spLocks noChangeArrowheads="1"/>
              </p:cNvSpPr>
              <p:nvPr/>
            </p:nvSpPr>
            <p:spPr bwMode="auto">
              <a:xfrm>
                <a:off x="3886" y="1786"/>
                <a:ext cx="77"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22" name="Group 421"/>
            <p:cNvGrpSpPr>
              <a:grpSpLocks/>
            </p:cNvGrpSpPr>
            <p:nvPr/>
          </p:nvGrpSpPr>
          <p:grpSpPr bwMode="auto">
            <a:xfrm>
              <a:off x="5040312" y="4276725"/>
              <a:ext cx="61913" cy="125413"/>
              <a:chOff x="2928" y="2726"/>
              <a:chExt cx="39" cy="79"/>
            </a:xfrm>
          </p:grpSpPr>
          <p:sp>
            <p:nvSpPr>
              <p:cNvPr id="456" name="Oval 455"/>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7" name="Oval 456"/>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23" name="Rectangle 422"/>
            <p:cNvSpPr>
              <a:spLocks noChangeArrowheads="1"/>
            </p:cNvSpPr>
            <p:nvPr/>
          </p:nvSpPr>
          <p:spPr bwMode="auto">
            <a:xfrm>
              <a:off x="6432550" y="1514475"/>
              <a:ext cx="690562"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Acquisition</a:t>
              </a:r>
              <a:endParaRPr lang="en-US"/>
            </a:p>
          </p:txBody>
        </p:sp>
        <p:grpSp>
          <p:nvGrpSpPr>
            <p:cNvPr id="424" name="Group 423"/>
            <p:cNvGrpSpPr>
              <a:grpSpLocks/>
            </p:cNvGrpSpPr>
            <p:nvPr/>
          </p:nvGrpSpPr>
          <p:grpSpPr bwMode="auto">
            <a:xfrm>
              <a:off x="7707312" y="1603375"/>
              <a:ext cx="152400" cy="377825"/>
              <a:chOff x="4363" y="1469"/>
              <a:chExt cx="77" cy="156"/>
            </a:xfrm>
          </p:grpSpPr>
          <p:sp>
            <p:nvSpPr>
              <p:cNvPr id="454" name="Oval 453"/>
              <p:cNvSpPr>
                <a:spLocks noChangeArrowheads="1"/>
              </p:cNvSpPr>
              <p:nvPr/>
            </p:nvSpPr>
            <p:spPr bwMode="auto">
              <a:xfrm>
                <a:off x="4363" y="1469"/>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5" name="Oval 454"/>
              <p:cNvSpPr>
                <a:spLocks noChangeArrowheads="1"/>
              </p:cNvSpPr>
              <p:nvPr/>
            </p:nvSpPr>
            <p:spPr bwMode="auto">
              <a:xfrm>
                <a:off x="4363" y="1469"/>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25" name="Rectangle 424"/>
            <p:cNvSpPr>
              <a:spLocks noChangeArrowheads="1"/>
            </p:cNvSpPr>
            <p:nvPr/>
          </p:nvSpPr>
          <p:spPr bwMode="auto">
            <a:xfrm>
              <a:off x="6183312" y="5562600"/>
              <a:ext cx="2819400" cy="273050"/>
            </a:xfrm>
            <a:prstGeom prst="rect">
              <a:avLst/>
            </a:prstGeom>
            <a:noFill/>
            <a:ln w="9525">
              <a:noFill/>
              <a:miter lim="800000"/>
              <a:headEnd/>
              <a:tailEnd/>
            </a:ln>
          </p:spPr>
          <p:txBody>
            <a:bodyPr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a:solidFill>
                    <a:srgbClr val="000000"/>
                  </a:solidFill>
                  <a:latin typeface="Arial" charset="0"/>
                </a:rPr>
                <a:t>Adapted from : James Reason, Managing the Risks of Organizational Accidents, 1997, p. 12</a:t>
              </a:r>
              <a:endParaRPr lang="en-US" sz="900"/>
            </a:p>
          </p:txBody>
        </p:sp>
        <p:sp>
          <p:nvSpPr>
            <p:cNvPr id="426" name="Rectangle 425"/>
            <p:cNvSpPr>
              <a:spLocks noChangeArrowheads="1"/>
            </p:cNvSpPr>
            <p:nvPr/>
          </p:nvSpPr>
          <p:spPr bwMode="auto">
            <a:xfrm>
              <a:off x="4089400" y="3706813"/>
              <a:ext cx="4905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a:t>
              </a:r>
              <a:endParaRPr lang="en-US"/>
            </a:p>
          </p:txBody>
        </p:sp>
        <p:sp>
          <p:nvSpPr>
            <p:cNvPr id="427" name="Line 192"/>
            <p:cNvSpPr>
              <a:spLocks noChangeShapeType="1"/>
            </p:cNvSpPr>
            <p:nvPr/>
          </p:nvSpPr>
          <p:spPr bwMode="auto">
            <a:xfrm flipH="1">
              <a:off x="7707312" y="1752600"/>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28" name="Line 194"/>
            <p:cNvSpPr>
              <a:spLocks noChangeShapeType="1"/>
            </p:cNvSpPr>
            <p:nvPr/>
          </p:nvSpPr>
          <p:spPr bwMode="auto">
            <a:xfrm flipH="1">
              <a:off x="6792912" y="2514600"/>
              <a:ext cx="304800" cy="3048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29" name="Line 195"/>
            <p:cNvSpPr>
              <a:spLocks noChangeShapeType="1"/>
            </p:cNvSpPr>
            <p:nvPr/>
          </p:nvSpPr>
          <p:spPr bwMode="auto">
            <a:xfrm flipH="1">
              <a:off x="6488112" y="2974975"/>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0" name="Line 196"/>
            <p:cNvSpPr>
              <a:spLocks noChangeShapeType="1"/>
            </p:cNvSpPr>
            <p:nvPr/>
          </p:nvSpPr>
          <p:spPr bwMode="auto">
            <a:xfrm flipH="1">
              <a:off x="5726112" y="3660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1" name="Line 197"/>
            <p:cNvSpPr>
              <a:spLocks noChangeShapeType="1"/>
            </p:cNvSpPr>
            <p:nvPr/>
          </p:nvSpPr>
          <p:spPr bwMode="auto">
            <a:xfrm flipH="1">
              <a:off x="6107112" y="3279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2" name="Line 198"/>
            <p:cNvSpPr>
              <a:spLocks noChangeShapeType="1"/>
            </p:cNvSpPr>
            <p:nvPr/>
          </p:nvSpPr>
          <p:spPr bwMode="auto">
            <a:xfrm flipH="1">
              <a:off x="4049712" y="4117975"/>
              <a:ext cx="1447800" cy="1295400"/>
            </a:xfrm>
            <a:prstGeom prst="line">
              <a:avLst/>
            </a:prstGeom>
            <a:noFill/>
            <a:ln w="28575">
              <a:solidFill>
                <a:schemeClr val="tx1"/>
              </a:solidFill>
              <a:round/>
              <a:headEnd/>
              <a:tailEnd type="stealth" w="lg" len="lg"/>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3" name="Line 201"/>
            <p:cNvSpPr>
              <a:spLocks noChangeShapeType="1"/>
            </p:cNvSpPr>
            <p:nvPr/>
          </p:nvSpPr>
          <p:spPr bwMode="auto">
            <a:xfrm flipH="1">
              <a:off x="7326312" y="20605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4" name="Freeform 433"/>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5" name="Freeform 434"/>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36" name="Rectangle 435"/>
            <p:cNvSpPr>
              <a:spLocks noChangeArrowheads="1"/>
            </p:cNvSpPr>
            <p:nvPr/>
          </p:nvSpPr>
          <p:spPr bwMode="auto">
            <a:xfrm>
              <a:off x="8393112" y="974725"/>
              <a:ext cx="42862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rgbClr val="FFFFFF"/>
                  </a:solidFill>
                  <a:latin typeface="Arial" charset="0"/>
                </a:rPr>
                <a:t>RISKS</a:t>
              </a:r>
              <a:endParaRPr lang="en-US"/>
            </a:p>
          </p:txBody>
        </p:sp>
        <p:grpSp>
          <p:nvGrpSpPr>
            <p:cNvPr id="437" name="Group 436"/>
            <p:cNvGrpSpPr>
              <a:grpSpLocks/>
            </p:cNvGrpSpPr>
            <p:nvPr/>
          </p:nvGrpSpPr>
          <p:grpSpPr bwMode="auto">
            <a:xfrm>
              <a:off x="2830512" y="5043488"/>
              <a:ext cx="1447800" cy="1128712"/>
              <a:chOff x="1195" y="3076"/>
              <a:chExt cx="852" cy="663"/>
            </a:xfrm>
          </p:grpSpPr>
          <p:sp>
            <p:nvSpPr>
              <p:cNvPr id="452" name="Freeform 451"/>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3" name="Freeform 452"/>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38" name="Rectangle 437"/>
            <p:cNvSpPr>
              <a:spLocks noChangeArrowheads="1"/>
            </p:cNvSpPr>
            <p:nvPr/>
          </p:nvSpPr>
          <p:spPr bwMode="auto">
            <a:xfrm>
              <a:off x="3284537" y="5386388"/>
              <a:ext cx="61277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Program </a:t>
              </a:r>
              <a:endParaRPr lang="en-US">
                <a:solidFill>
                  <a:schemeClr val="bg1"/>
                </a:solidFill>
              </a:endParaRPr>
            </a:p>
          </p:txBody>
        </p:sp>
        <p:sp>
          <p:nvSpPr>
            <p:cNvPr id="439" name="Rectangle 438"/>
            <p:cNvSpPr>
              <a:spLocks noChangeArrowheads="1"/>
            </p:cNvSpPr>
            <p:nvPr/>
          </p:nvSpPr>
          <p:spPr bwMode="auto">
            <a:xfrm>
              <a:off x="3346450" y="5561013"/>
              <a:ext cx="457200"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Failure</a:t>
              </a:r>
              <a:endParaRPr lang="en-US">
                <a:solidFill>
                  <a:schemeClr val="bg1"/>
                </a:solidFill>
              </a:endParaRPr>
            </a:p>
          </p:txBody>
        </p:sp>
        <p:grpSp>
          <p:nvGrpSpPr>
            <p:cNvPr id="440" name="Group 439"/>
            <p:cNvGrpSpPr>
              <a:grpSpLocks/>
            </p:cNvGrpSpPr>
            <p:nvPr/>
          </p:nvGrpSpPr>
          <p:grpSpPr bwMode="auto">
            <a:xfrm>
              <a:off x="4964112" y="4654550"/>
              <a:ext cx="284163" cy="309563"/>
              <a:chOff x="3731" y="2060"/>
              <a:chExt cx="179" cy="195"/>
            </a:xfrm>
          </p:grpSpPr>
          <p:sp>
            <p:nvSpPr>
              <p:cNvPr id="450" name="Oval 449"/>
              <p:cNvSpPr>
                <a:spLocks noChangeArrowheads="1"/>
              </p:cNvSpPr>
              <p:nvPr/>
            </p:nvSpPr>
            <p:spPr bwMode="auto">
              <a:xfrm>
                <a:off x="3731" y="2060"/>
                <a:ext cx="179" cy="195"/>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51" name="Oval 450"/>
              <p:cNvSpPr>
                <a:spLocks noChangeArrowheads="1"/>
              </p:cNvSpPr>
              <p:nvPr/>
            </p:nvSpPr>
            <p:spPr bwMode="auto">
              <a:xfrm>
                <a:off x="3731" y="2060"/>
                <a:ext cx="179" cy="195"/>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41" name="Group 440"/>
            <p:cNvGrpSpPr>
              <a:grpSpLocks/>
            </p:cNvGrpSpPr>
            <p:nvPr/>
          </p:nvGrpSpPr>
          <p:grpSpPr bwMode="auto">
            <a:xfrm>
              <a:off x="7250112" y="1524000"/>
              <a:ext cx="61913" cy="125413"/>
              <a:chOff x="2928" y="2726"/>
              <a:chExt cx="39" cy="79"/>
            </a:xfrm>
          </p:grpSpPr>
          <p:sp>
            <p:nvSpPr>
              <p:cNvPr id="448" name="Oval 447"/>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49" name="Oval 448"/>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42" name="Group 441"/>
            <p:cNvGrpSpPr>
              <a:grpSpLocks/>
            </p:cNvGrpSpPr>
            <p:nvPr/>
          </p:nvGrpSpPr>
          <p:grpSpPr bwMode="auto">
            <a:xfrm>
              <a:off x="4811712" y="3892550"/>
              <a:ext cx="211138" cy="247650"/>
              <a:chOff x="2260" y="2766"/>
              <a:chExt cx="133" cy="156"/>
            </a:xfrm>
          </p:grpSpPr>
          <p:sp>
            <p:nvSpPr>
              <p:cNvPr id="446" name="Oval 445"/>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47" name="Oval 446"/>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43" name="Group 442"/>
            <p:cNvGrpSpPr>
              <a:grpSpLocks/>
            </p:cNvGrpSpPr>
            <p:nvPr/>
          </p:nvGrpSpPr>
          <p:grpSpPr bwMode="auto">
            <a:xfrm>
              <a:off x="7402512" y="2590800"/>
              <a:ext cx="61913" cy="125413"/>
              <a:chOff x="2928" y="2726"/>
              <a:chExt cx="39" cy="79"/>
            </a:xfrm>
          </p:grpSpPr>
          <p:sp>
            <p:nvSpPr>
              <p:cNvPr id="444" name="Oval 443"/>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45" name="Oval 444"/>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spTree>
    <p:extLst>
      <p:ext uri="{BB962C8B-B14F-4D97-AF65-F5344CB8AC3E}">
        <p14:creationId xmlns:p14="http://schemas.microsoft.com/office/powerpoint/2010/main" val="180880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Assurance Risks</a:t>
            </a:r>
          </a:p>
        </p:txBody>
      </p:sp>
      <p:grpSp>
        <p:nvGrpSpPr>
          <p:cNvPr id="31" name="Group 30"/>
          <p:cNvGrpSpPr/>
          <p:nvPr/>
        </p:nvGrpSpPr>
        <p:grpSpPr>
          <a:xfrm>
            <a:off x="240323" y="1856115"/>
            <a:ext cx="7053263" cy="4271962"/>
            <a:chOff x="2807363" y="1856690"/>
            <a:chExt cx="7053263" cy="4271962"/>
          </a:xfrm>
        </p:grpSpPr>
        <p:sp>
          <p:nvSpPr>
            <p:cNvPr id="3" name="Rectangle 2"/>
            <p:cNvSpPr>
              <a:spLocks noChangeArrowheads="1"/>
            </p:cNvSpPr>
            <p:nvPr/>
          </p:nvSpPr>
          <p:spPr bwMode="auto">
            <a:xfrm>
              <a:off x="5063201" y="3180665"/>
              <a:ext cx="1677987" cy="1638300"/>
            </a:xfrm>
            <a:prstGeom prst="rect">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anchor="ctr">
              <a:spAutoFit/>
              <a:flatTx/>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4" name="Text Box 5"/>
            <p:cNvSpPr txBox="1">
              <a:spLocks noChangeArrowheads="1"/>
            </p:cNvSpPr>
            <p:nvPr/>
          </p:nvSpPr>
          <p:spPr bwMode="auto">
            <a:xfrm>
              <a:off x="5167976" y="3153677"/>
              <a:ext cx="1539875" cy="428625"/>
            </a:xfrm>
            <a:prstGeom prst="rect">
              <a:avLst/>
            </a:prstGeom>
            <a:noFill/>
            <a:ln w="12700">
              <a:noFill/>
              <a:miter lim="800000"/>
              <a:headEnd/>
              <a:tailEnd/>
            </a:ln>
          </p:spPr>
          <p:txBody>
            <a:bodyPr lIns="91428" tIns="45714" rIns="91428" bIns="45714">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eaLnBrk="0" hangingPunct="0">
                <a:lnSpc>
                  <a:spcPct val="90000"/>
                </a:lnSpc>
                <a:spcBef>
                  <a:spcPct val="50000"/>
                </a:spcBef>
              </a:pPr>
              <a:r>
                <a:rPr lang="en-US" sz="1300" b="1">
                  <a:solidFill>
                    <a:schemeClr val="bg1"/>
                  </a:solidFill>
                  <a:latin typeface="Arial" charset="0"/>
                </a:rPr>
                <a:t>Project Quality Assurance</a:t>
              </a:r>
              <a:endParaRPr lang="en-US" sz="1300" b="1">
                <a:latin typeface="Arial" charset="0"/>
              </a:endParaRPr>
            </a:p>
          </p:txBody>
        </p:sp>
        <p:sp>
          <p:nvSpPr>
            <p:cNvPr id="5" name="Oval 4"/>
            <p:cNvSpPr>
              <a:spLocks noChangeArrowheads="1"/>
            </p:cNvSpPr>
            <p:nvPr/>
          </p:nvSpPr>
          <p:spPr bwMode="auto">
            <a:xfrm>
              <a:off x="5890288" y="4206190"/>
              <a:ext cx="568325" cy="398462"/>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6" name="Oval 5"/>
            <p:cNvSpPr>
              <a:spLocks noChangeArrowheads="1"/>
            </p:cNvSpPr>
            <p:nvPr/>
          </p:nvSpPr>
          <p:spPr bwMode="auto">
            <a:xfrm>
              <a:off x="6199851" y="3499752"/>
              <a:ext cx="150812" cy="306388"/>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 name="Oval 6"/>
            <p:cNvSpPr>
              <a:spLocks noChangeArrowheads="1"/>
            </p:cNvSpPr>
            <p:nvPr/>
          </p:nvSpPr>
          <p:spPr bwMode="auto">
            <a:xfrm>
              <a:off x="5167976" y="4004577"/>
              <a:ext cx="446087" cy="615950"/>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 name="Oval 7"/>
            <p:cNvSpPr>
              <a:spLocks noChangeArrowheads="1"/>
            </p:cNvSpPr>
            <p:nvPr/>
          </p:nvSpPr>
          <p:spPr bwMode="auto">
            <a:xfrm>
              <a:off x="5215601" y="3475940"/>
              <a:ext cx="346075" cy="425450"/>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 name="Line 10"/>
            <p:cNvSpPr>
              <a:spLocks noChangeShapeType="1"/>
            </p:cNvSpPr>
            <p:nvPr/>
          </p:nvSpPr>
          <p:spPr bwMode="auto">
            <a:xfrm>
              <a:off x="4377401" y="2761565"/>
              <a:ext cx="998537" cy="865187"/>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 name="Line 11"/>
            <p:cNvSpPr>
              <a:spLocks noChangeShapeType="1"/>
            </p:cNvSpPr>
            <p:nvPr/>
          </p:nvSpPr>
          <p:spPr bwMode="auto">
            <a:xfrm>
              <a:off x="4347238" y="3468002"/>
              <a:ext cx="1033463" cy="306388"/>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 name="Text Box 12"/>
            <p:cNvSpPr txBox="1">
              <a:spLocks noChangeArrowheads="1"/>
            </p:cNvSpPr>
            <p:nvPr/>
          </p:nvSpPr>
          <p:spPr bwMode="auto">
            <a:xfrm>
              <a:off x="2807363" y="3034615"/>
              <a:ext cx="2124075" cy="87216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dirty="0">
                  <a:latin typeface="Arial" charset="0"/>
                </a:rPr>
                <a:t>Insufficient Insight into project-planned activities</a:t>
              </a:r>
            </a:p>
          </p:txBody>
        </p:sp>
        <p:sp>
          <p:nvSpPr>
            <p:cNvPr id="12" name="Line 13"/>
            <p:cNvSpPr>
              <a:spLocks noChangeShapeType="1"/>
            </p:cNvSpPr>
            <p:nvPr/>
          </p:nvSpPr>
          <p:spPr bwMode="auto">
            <a:xfrm flipH="1" flipV="1">
              <a:off x="6272876" y="3679140"/>
              <a:ext cx="857250" cy="14287"/>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 name="Text Box 14"/>
            <p:cNvSpPr txBox="1">
              <a:spLocks noChangeArrowheads="1"/>
            </p:cNvSpPr>
            <p:nvPr/>
          </p:nvSpPr>
          <p:spPr bwMode="auto">
            <a:xfrm>
              <a:off x="7233313" y="3261627"/>
              <a:ext cx="2176463" cy="595313"/>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Wrong Resources for Project Scope</a:t>
              </a:r>
            </a:p>
          </p:txBody>
        </p:sp>
        <p:sp>
          <p:nvSpPr>
            <p:cNvPr id="14" name="Line 15"/>
            <p:cNvSpPr>
              <a:spLocks noChangeShapeType="1"/>
            </p:cNvSpPr>
            <p:nvPr/>
          </p:nvSpPr>
          <p:spPr bwMode="auto">
            <a:xfrm flipH="1" flipV="1">
              <a:off x="6112538" y="4341127"/>
              <a:ext cx="490538" cy="1265238"/>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 name="Line 16"/>
            <p:cNvSpPr>
              <a:spLocks noChangeShapeType="1"/>
            </p:cNvSpPr>
            <p:nvPr/>
          </p:nvSpPr>
          <p:spPr bwMode="auto">
            <a:xfrm flipV="1">
              <a:off x="4637751" y="4364940"/>
              <a:ext cx="688975" cy="139700"/>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 name="Text Box 17"/>
            <p:cNvSpPr txBox="1">
              <a:spLocks noChangeArrowheads="1"/>
            </p:cNvSpPr>
            <p:nvPr/>
          </p:nvSpPr>
          <p:spPr bwMode="auto">
            <a:xfrm>
              <a:off x="6231601" y="5534927"/>
              <a:ext cx="2079625"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Insufficient Time for Rework</a:t>
              </a:r>
            </a:p>
          </p:txBody>
        </p:sp>
        <p:sp>
          <p:nvSpPr>
            <p:cNvPr id="17" name="Oval 16"/>
            <p:cNvSpPr>
              <a:spLocks noChangeArrowheads="1"/>
            </p:cNvSpPr>
            <p:nvPr/>
          </p:nvSpPr>
          <p:spPr bwMode="auto">
            <a:xfrm>
              <a:off x="5741063" y="3709302"/>
              <a:ext cx="309563" cy="422275"/>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 name="Oval 17"/>
            <p:cNvSpPr>
              <a:spLocks noChangeArrowheads="1"/>
            </p:cNvSpPr>
            <p:nvPr/>
          </p:nvSpPr>
          <p:spPr bwMode="auto">
            <a:xfrm>
              <a:off x="5483888" y="4547502"/>
              <a:ext cx="427038" cy="225425"/>
            </a:xfrm>
            <a:prstGeom prst="ellipse">
              <a:avLst/>
            </a:prstGeom>
            <a:solidFill>
              <a:schemeClr val="bg1"/>
            </a:solidFill>
            <a:ln w="12700">
              <a:solidFill>
                <a:srgbClr val="000000"/>
              </a:solidFill>
              <a:round/>
              <a:headEnd/>
              <a:tailEnd/>
            </a:ln>
          </p:spPr>
          <p:txBody>
            <a:bodyPr anchor="ctr">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 name="Text Box 20"/>
            <p:cNvSpPr txBox="1">
              <a:spLocks noChangeArrowheads="1"/>
            </p:cNvSpPr>
            <p:nvPr/>
          </p:nvSpPr>
          <p:spPr bwMode="auto">
            <a:xfrm>
              <a:off x="3155026" y="4237940"/>
              <a:ext cx="1795462" cy="849312"/>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Lack of Stakeholder Involvement</a:t>
              </a:r>
            </a:p>
          </p:txBody>
        </p:sp>
        <p:sp>
          <p:nvSpPr>
            <p:cNvPr id="20" name="Line 21"/>
            <p:cNvSpPr>
              <a:spLocks noChangeShapeType="1"/>
            </p:cNvSpPr>
            <p:nvPr/>
          </p:nvSpPr>
          <p:spPr bwMode="auto">
            <a:xfrm flipH="1" flipV="1">
              <a:off x="5834726" y="3972827"/>
              <a:ext cx="1314450" cy="466725"/>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1" name="Text Box 22"/>
            <p:cNvSpPr txBox="1">
              <a:spLocks noChangeArrowheads="1"/>
            </p:cNvSpPr>
            <p:nvPr/>
          </p:nvSpPr>
          <p:spPr bwMode="auto">
            <a:xfrm>
              <a:off x="3242338" y="1972577"/>
              <a:ext cx="1703388" cy="849313"/>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dirty="0">
                  <a:latin typeface="Arial" charset="0"/>
                </a:rPr>
                <a:t>Lack of Independent Reporting</a:t>
              </a:r>
            </a:p>
          </p:txBody>
        </p:sp>
        <p:sp>
          <p:nvSpPr>
            <p:cNvPr id="22" name="Line 23"/>
            <p:cNvSpPr>
              <a:spLocks noChangeShapeType="1"/>
            </p:cNvSpPr>
            <p:nvPr/>
          </p:nvSpPr>
          <p:spPr bwMode="auto">
            <a:xfrm flipV="1">
              <a:off x="5206076" y="4626877"/>
              <a:ext cx="465137" cy="746125"/>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3" name="Text Box 24"/>
            <p:cNvSpPr txBox="1">
              <a:spLocks noChangeArrowheads="1"/>
            </p:cNvSpPr>
            <p:nvPr/>
          </p:nvSpPr>
          <p:spPr bwMode="auto">
            <a:xfrm>
              <a:off x="7068213" y="4120465"/>
              <a:ext cx="2449513"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 Undefined Acceptance Criteria</a:t>
              </a:r>
            </a:p>
          </p:txBody>
        </p:sp>
        <p:sp>
          <p:nvSpPr>
            <p:cNvPr id="24" name="Text Box 25"/>
            <p:cNvSpPr txBox="1">
              <a:spLocks noChangeArrowheads="1"/>
            </p:cNvSpPr>
            <p:nvPr/>
          </p:nvSpPr>
          <p:spPr bwMode="auto">
            <a:xfrm>
              <a:off x="4426613" y="5285690"/>
              <a:ext cx="1535113" cy="595312"/>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Inadequate Training </a:t>
              </a:r>
            </a:p>
          </p:txBody>
        </p:sp>
        <p:sp>
          <p:nvSpPr>
            <p:cNvPr id="25" name="Line 26"/>
            <p:cNvSpPr>
              <a:spLocks noChangeShapeType="1"/>
            </p:cNvSpPr>
            <p:nvPr/>
          </p:nvSpPr>
          <p:spPr bwMode="auto">
            <a:xfrm flipH="1">
              <a:off x="6212551" y="2907615"/>
              <a:ext cx="796925" cy="735012"/>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6" name="Text Box 27"/>
            <p:cNvSpPr txBox="1">
              <a:spLocks noChangeArrowheads="1"/>
            </p:cNvSpPr>
            <p:nvPr/>
          </p:nvSpPr>
          <p:spPr bwMode="auto">
            <a:xfrm>
              <a:off x="6739601" y="2380565"/>
              <a:ext cx="2654300"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defTabSz="865188"/>
              <a:r>
                <a:rPr lang="en-US" sz="1700" b="1">
                  <a:latin typeface="Arial" charset="0"/>
                </a:rPr>
                <a:t>Insufficient Resources for Project Size/Risk</a:t>
              </a:r>
            </a:p>
          </p:txBody>
        </p:sp>
        <p:sp>
          <p:nvSpPr>
            <p:cNvPr id="27" name="Line 28"/>
            <p:cNvSpPr>
              <a:spLocks noChangeShapeType="1"/>
            </p:cNvSpPr>
            <p:nvPr/>
          </p:nvSpPr>
          <p:spPr bwMode="auto">
            <a:xfrm flipH="1">
              <a:off x="5447376" y="2380565"/>
              <a:ext cx="358775" cy="1246187"/>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8" name="Text Box 29"/>
            <p:cNvSpPr txBox="1">
              <a:spLocks noChangeArrowheads="1"/>
            </p:cNvSpPr>
            <p:nvPr/>
          </p:nvSpPr>
          <p:spPr bwMode="auto">
            <a:xfrm>
              <a:off x="4996526" y="1856690"/>
              <a:ext cx="2098675"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algn="ctr" defTabSz="865188"/>
              <a:r>
                <a:rPr lang="en-US" sz="1700" b="1">
                  <a:latin typeface="Arial" charset="0"/>
                </a:rPr>
                <a:t>Undefined Processes</a:t>
              </a:r>
            </a:p>
          </p:txBody>
        </p:sp>
        <p:sp>
          <p:nvSpPr>
            <p:cNvPr id="29" name="Line 30"/>
            <p:cNvSpPr>
              <a:spLocks noChangeShapeType="1"/>
            </p:cNvSpPr>
            <p:nvPr/>
          </p:nvSpPr>
          <p:spPr bwMode="auto">
            <a:xfrm flipH="1" flipV="1">
              <a:off x="6320501" y="4415740"/>
              <a:ext cx="1144587" cy="620712"/>
            </a:xfrm>
            <a:prstGeom prst="line">
              <a:avLst/>
            </a:prstGeom>
            <a:noFill/>
            <a:ln w="38100">
              <a:solidFill>
                <a:schemeClr val="accent2"/>
              </a:solidFill>
              <a:round/>
              <a:headEnd/>
              <a:tailEnd type="triangle" w="med" len="me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30" name="Text Box 31"/>
            <p:cNvSpPr txBox="1">
              <a:spLocks noChangeArrowheads="1"/>
            </p:cNvSpPr>
            <p:nvPr/>
          </p:nvSpPr>
          <p:spPr bwMode="auto">
            <a:xfrm>
              <a:off x="7430163" y="4796740"/>
              <a:ext cx="2430463" cy="593725"/>
            </a:xfrm>
            <a:prstGeom prst="rect">
              <a:avLst/>
            </a:prstGeom>
            <a:noFill/>
            <a:ln w="9525">
              <a:noFill/>
              <a:miter lim="800000"/>
              <a:headEnd/>
              <a:tailEnd/>
            </a:ln>
          </p:spPr>
          <p:txBody>
            <a:bodyPr lIns="86490" tIns="43245" rIns="86490" bIns="43245">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defTabSz="865188"/>
              <a:r>
                <a:rPr lang="en-US" sz="1700" b="1">
                  <a:latin typeface="Arial" charset="0"/>
                </a:rPr>
                <a:t>Insufficient Time for Product Evaluations</a:t>
              </a:r>
            </a:p>
          </p:txBody>
        </p:sp>
      </p:grpSp>
      <p:grpSp>
        <p:nvGrpSpPr>
          <p:cNvPr id="32" name="Group 31"/>
          <p:cNvGrpSpPr/>
          <p:nvPr/>
        </p:nvGrpSpPr>
        <p:grpSpPr>
          <a:xfrm>
            <a:off x="6008514" y="1462414"/>
            <a:ext cx="6530975" cy="5486400"/>
            <a:chOff x="2830512" y="685800"/>
            <a:chExt cx="6530975" cy="5486400"/>
          </a:xfrm>
        </p:grpSpPr>
        <p:sp>
          <p:nvSpPr>
            <p:cNvPr id="33" name="Line 199"/>
            <p:cNvSpPr>
              <a:spLocks noChangeShapeType="1"/>
            </p:cNvSpPr>
            <p:nvPr/>
          </p:nvSpPr>
          <p:spPr bwMode="auto">
            <a:xfrm flipH="1">
              <a:off x="8012112" y="1219200"/>
              <a:ext cx="381000" cy="3810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nvGrpSpPr>
            <p:cNvPr id="34" name="Group 33"/>
            <p:cNvGrpSpPr>
              <a:grpSpLocks/>
            </p:cNvGrpSpPr>
            <p:nvPr/>
          </p:nvGrpSpPr>
          <p:grpSpPr bwMode="auto">
            <a:xfrm>
              <a:off x="6383337" y="1355725"/>
              <a:ext cx="1704975" cy="1292225"/>
              <a:chOff x="3480" y="1284"/>
              <a:chExt cx="1074" cy="814"/>
            </a:xfrm>
          </p:grpSpPr>
          <p:sp>
            <p:nvSpPr>
              <p:cNvPr id="200" name="Freeform 199"/>
              <p:cNvSpPr>
                <a:spLocks/>
              </p:cNvSpPr>
              <p:nvPr/>
            </p:nvSpPr>
            <p:spPr bwMode="auto">
              <a:xfrm>
                <a:off x="4476" y="1284"/>
                <a:ext cx="78" cy="814"/>
              </a:xfrm>
              <a:custGeom>
                <a:avLst/>
                <a:gdLst>
                  <a:gd name="T0" fmla="*/ 0 w 78"/>
                  <a:gd name="T1" fmla="*/ 814 h 814"/>
                  <a:gd name="T2" fmla="*/ 0 w 78"/>
                  <a:gd name="T3" fmla="*/ 78 h 814"/>
                  <a:gd name="T4" fmla="*/ 78 w 78"/>
                  <a:gd name="T5" fmla="*/ 0 h 814"/>
                  <a:gd name="T6" fmla="*/ 78 w 78"/>
                  <a:gd name="T7" fmla="*/ 737 h 814"/>
                  <a:gd name="T8" fmla="*/ 0 w 78"/>
                  <a:gd name="T9" fmla="*/ 814 h 814"/>
                  <a:gd name="T10" fmla="*/ 0 60000 65536"/>
                  <a:gd name="T11" fmla="*/ 0 60000 65536"/>
                  <a:gd name="T12" fmla="*/ 0 60000 65536"/>
                  <a:gd name="T13" fmla="*/ 0 60000 65536"/>
                  <a:gd name="T14" fmla="*/ 0 60000 65536"/>
                  <a:gd name="T15" fmla="*/ 0 w 78"/>
                  <a:gd name="T16" fmla="*/ 0 h 814"/>
                  <a:gd name="T17" fmla="*/ 78 w 78"/>
                  <a:gd name="T18" fmla="*/ 814 h 814"/>
                </a:gdLst>
                <a:ahLst/>
                <a:cxnLst>
                  <a:cxn ang="T10">
                    <a:pos x="T0" y="T1"/>
                  </a:cxn>
                  <a:cxn ang="T11">
                    <a:pos x="T2" y="T3"/>
                  </a:cxn>
                  <a:cxn ang="T12">
                    <a:pos x="T4" y="T5"/>
                  </a:cxn>
                  <a:cxn ang="T13">
                    <a:pos x="T6" y="T7"/>
                  </a:cxn>
                  <a:cxn ang="T14">
                    <a:pos x="T8" y="T9"/>
                  </a:cxn>
                </a:cxnLst>
                <a:rect l="T15" t="T16" r="T17" b="T18"/>
                <a:pathLst>
                  <a:path w="78" h="814">
                    <a:moveTo>
                      <a:pt x="0" y="814"/>
                    </a:moveTo>
                    <a:lnTo>
                      <a:pt x="0" y="78"/>
                    </a:lnTo>
                    <a:lnTo>
                      <a:pt x="78" y="0"/>
                    </a:lnTo>
                    <a:lnTo>
                      <a:pt x="78" y="737"/>
                    </a:lnTo>
                    <a:lnTo>
                      <a:pt x="0" y="8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1" name="Line 11"/>
              <p:cNvSpPr>
                <a:spLocks noChangeShapeType="1"/>
              </p:cNvSpPr>
              <p:nvPr/>
            </p:nvSpPr>
            <p:spPr bwMode="auto">
              <a:xfrm flipV="1">
                <a:off x="4476" y="2021"/>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2" name="Freeform 201"/>
              <p:cNvSpPr>
                <a:spLocks/>
              </p:cNvSpPr>
              <p:nvPr/>
            </p:nvSpPr>
            <p:spPr bwMode="auto">
              <a:xfrm>
                <a:off x="3480" y="1284"/>
                <a:ext cx="1074" cy="78"/>
              </a:xfrm>
              <a:custGeom>
                <a:avLst/>
                <a:gdLst>
                  <a:gd name="T0" fmla="*/ 996 w 1074"/>
                  <a:gd name="T1" fmla="*/ 78 h 78"/>
                  <a:gd name="T2" fmla="*/ 0 w 1074"/>
                  <a:gd name="T3" fmla="*/ 78 h 78"/>
                  <a:gd name="T4" fmla="*/ 79 w 1074"/>
                  <a:gd name="T5" fmla="*/ 0 h 78"/>
                  <a:gd name="T6" fmla="*/ 1074 w 1074"/>
                  <a:gd name="T7" fmla="*/ 0 h 78"/>
                  <a:gd name="T8" fmla="*/ 996 w 1074"/>
                  <a:gd name="T9" fmla="*/ 78 h 78"/>
                  <a:gd name="T10" fmla="*/ 0 60000 65536"/>
                  <a:gd name="T11" fmla="*/ 0 60000 65536"/>
                  <a:gd name="T12" fmla="*/ 0 60000 65536"/>
                  <a:gd name="T13" fmla="*/ 0 60000 65536"/>
                  <a:gd name="T14" fmla="*/ 0 60000 65536"/>
                  <a:gd name="T15" fmla="*/ 0 w 1074"/>
                  <a:gd name="T16" fmla="*/ 0 h 78"/>
                  <a:gd name="T17" fmla="*/ 1074 w 1074"/>
                  <a:gd name="T18" fmla="*/ 78 h 78"/>
                </a:gdLst>
                <a:ahLst/>
                <a:cxnLst>
                  <a:cxn ang="T10">
                    <a:pos x="T0" y="T1"/>
                  </a:cxn>
                  <a:cxn ang="T11">
                    <a:pos x="T2" y="T3"/>
                  </a:cxn>
                  <a:cxn ang="T12">
                    <a:pos x="T4" y="T5"/>
                  </a:cxn>
                  <a:cxn ang="T13">
                    <a:pos x="T6" y="T7"/>
                  </a:cxn>
                  <a:cxn ang="T14">
                    <a:pos x="T8" y="T9"/>
                  </a:cxn>
                </a:cxnLst>
                <a:rect l="T15" t="T16" r="T17" b="T18"/>
                <a:pathLst>
                  <a:path w="1074" h="78">
                    <a:moveTo>
                      <a:pt x="996" y="78"/>
                    </a:moveTo>
                    <a:lnTo>
                      <a:pt x="0" y="78"/>
                    </a:lnTo>
                    <a:lnTo>
                      <a:pt x="79" y="0"/>
                    </a:lnTo>
                    <a:lnTo>
                      <a:pt x="1074" y="0"/>
                    </a:lnTo>
                    <a:lnTo>
                      <a:pt x="996"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3" name="Line 13"/>
              <p:cNvSpPr>
                <a:spLocks noChangeShapeType="1"/>
              </p:cNvSpPr>
              <p:nvPr/>
            </p:nvSpPr>
            <p:spPr bwMode="auto">
              <a:xfrm flipV="1">
                <a:off x="4476" y="128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4" name="Rectangle 203"/>
              <p:cNvSpPr>
                <a:spLocks noChangeArrowheads="1"/>
              </p:cNvSpPr>
              <p:nvPr/>
            </p:nvSpPr>
            <p:spPr bwMode="auto">
              <a:xfrm>
                <a:off x="3480" y="1362"/>
                <a:ext cx="996" cy="7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5" name="Line 15"/>
              <p:cNvSpPr>
                <a:spLocks noChangeShapeType="1"/>
              </p:cNvSpPr>
              <p:nvPr/>
            </p:nvSpPr>
            <p:spPr bwMode="auto">
              <a:xfrm>
                <a:off x="3480" y="1362"/>
                <a:ext cx="0" cy="7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6" name="Line 16"/>
              <p:cNvSpPr>
                <a:spLocks noChangeShapeType="1"/>
              </p:cNvSpPr>
              <p:nvPr/>
            </p:nvSpPr>
            <p:spPr bwMode="auto">
              <a:xfrm>
                <a:off x="3480" y="2098"/>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7" name="Line 17"/>
              <p:cNvSpPr>
                <a:spLocks noChangeShapeType="1"/>
              </p:cNvSpPr>
              <p:nvPr/>
            </p:nvSpPr>
            <p:spPr bwMode="auto">
              <a:xfrm flipV="1">
                <a:off x="4476" y="1362"/>
                <a:ext cx="0" cy="7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208" name="Line 18"/>
              <p:cNvSpPr>
                <a:spLocks noChangeShapeType="1"/>
              </p:cNvSpPr>
              <p:nvPr/>
            </p:nvSpPr>
            <p:spPr bwMode="auto">
              <a:xfrm flipH="1">
                <a:off x="3480" y="1362"/>
                <a:ext cx="996"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5" name="Group 34"/>
            <p:cNvGrpSpPr>
              <a:grpSpLocks/>
            </p:cNvGrpSpPr>
            <p:nvPr/>
          </p:nvGrpSpPr>
          <p:grpSpPr bwMode="auto">
            <a:xfrm>
              <a:off x="5888037" y="1676400"/>
              <a:ext cx="1792288" cy="1320800"/>
              <a:chOff x="3222" y="1486"/>
              <a:chExt cx="1129" cy="832"/>
            </a:xfrm>
          </p:grpSpPr>
          <p:sp>
            <p:nvSpPr>
              <p:cNvPr id="191" name="Freeform 190"/>
              <p:cNvSpPr>
                <a:spLocks/>
              </p:cNvSpPr>
              <p:nvPr/>
            </p:nvSpPr>
            <p:spPr bwMode="auto">
              <a:xfrm>
                <a:off x="4273" y="1486"/>
                <a:ext cx="78" cy="832"/>
              </a:xfrm>
              <a:custGeom>
                <a:avLst/>
                <a:gdLst>
                  <a:gd name="T0" fmla="*/ 0 w 78"/>
                  <a:gd name="T1" fmla="*/ 832 h 832"/>
                  <a:gd name="T2" fmla="*/ 0 w 78"/>
                  <a:gd name="T3" fmla="*/ 77 h 832"/>
                  <a:gd name="T4" fmla="*/ 78 w 78"/>
                  <a:gd name="T5" fmla="*/ 0 h 832"/>
                  <a:gd name="T6" fmla="*/ 78 w 78"/>
                  <a:gd name="T7" fmla="*/ 754 h 832"/>
                  <a:gd name="T8" fmla="*/ 0 w 78"/>
                  <a:gd name="T9" fmla="*/ 832 h 832"/>
                  <a:gd name="T10" fmla="*/ 0 60000 65536"/>
                  <a:gd name="T11" fmla="*/ 0 60000 65536"/>
                  <a:gd name="T12" fmla="*/ 0 60000 65536"/>
                  <a:gd name="T13" fmla="*/ 0 60000 65536"/>
                  <a:gd name="T14" fmla="*/ 0 60000 65536"/>
                  <a:gd name="T15" fmla="*/ 0 w 78"/>
                  <a:gd name="T16" fmla="*/ 0 h 832"/>
                  <a:gd name="T17" fmla="*/ 78 w 78"/>
                  <a:gd name="T18" fmla="*/ 832 h 832"/>
                </a:gdLst>
                <a:ahLst/>
                <a:cxnLst>
                  <a:cxn ang="T10">
                    <a:pos x="T0" y="T1"/>
                  </a:cxn>
                  <a:cxn ang="T11">
                    <a:pos x="T2" y="T3"/>
                  </a:cxn>
                  <a:cxn ang="T12">
                    <a:pos x="T4" y="T5"/>
                  </a:cxn>
                  <a:cxn ang="T13">
                    <a:pos x="T6" y="T7"/>
                  </a:cxn>
                  <a:cxn ang="T14">
                    <a:pos x="T8" y="T9"/>
                  </a:cxn>
                </a:cxnLst>
                <a:rect l="T15" t="T16" r="T17" b="T18"/>
                <a:pathLst>
                  <a:path w="78" h="832">
                    <a:moveTo>
                      <a:pt x="0" y="832"/>
                    </a:moveTo>
                    <a:lnTo>
                      <a:pt x="0" y="77"/>
                    </a:lnTo>
                    <a:lnTo>
                      <a:pt x="78" y="0"/>
                    </a:lnTo>
                    <a:lnTo>
                      <a:pt x="78" y="754"/>
                    </a:lnTo>
                    <a:lnTo>
                      <a:pt x="0" y="832"/>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2" name="Line 24"/>
              <p:cNvSpPr>
                <a:spLocks noChangeShapeType="1"/>
              </p:cNvSpPr>
              <p:nvPr/>
            </p:nvSpPr>
            <p:spPr bwMode="auto">
              <a:xfrm flipV="1">
                <a:off x="4273" y="2240"/>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3" name="Freeform 192"/>
              <p:cNvSpPr>
                <a:spLocks/>
              </p:cNvSpPr>
              <p:nvPr/>
            </p:nvSpPr>
            <p:spPr bwMode="auto">
              <a:xfrm>
                <a:off x="3222" y="1486"/>
                <a:ext cx="1129" cy="77"/>
              </a:xfrm>
              <a:custGeom>
                <a:avLst/>
                <a:gdLst>
                  <a:gd name="T0" fmla="*/ 1051 w 1129"/>
                  <a:gd name="T1" fmla="*/ 77 h 77"/>
                  <a:gd name="T2" fmla="*/ 0 w 1129"/>
                  <a:gd name="T3" fmla="*/ 77 h 77"/>
                  <a:gd name="T4" fmla="*/ 79 w 1129"/>
                  <a:gd name="T5" fmla="*/ 0 h 77"/>
                  <a:gd name="T6" fmla="*/ 1129 w 1129"/>
                  <a:gd name="T7" fmla="*/ 0 h 77"/>
                  <a:gd name="T8" fmla="*/ 1051 w 1129"/>
                  <a:gd name="T9" fmla="*/ 77 h 77"/>
                  <a:gd name="T10" fmla="*/ 0 60000 65536"/>
                  <a:gd name="T11" fmla="*/ 0 60000 65536"/>
                  <a:gd name="T12" fmla="*/ 0 60000 65536"/>
                  <a:gd name="T13" fmla="*/ 0 60000 65536"/>
                  <a:gd name="T14" fmla="*/ 0 60000 65536"/>
                  <a:gd name="T15" fmla="*/ 0 w 1129"/>
                  <a:gd name="T16" fmla="*/ 0 h 77"/>
                  <a:gd name="T17" fmla="*/ 1129 w 1129"/>
                  <a:gd name="T18" fmla="*/ 77 h 77"/>
                </a:gdLst>
                <a:ahLst/>
                <a:cxnLst>
                  <a:cxn ang="T10">
                    <a:pos x="T0" y="T1"/>
                  </a:cxn>
                  <a:cxn ang="T11">
                    <a:pos x="T2" y="T3"/>
                  </a:cxn>
                  <a:cxn ang="T12">
                    <a:pos x="T4" y="T5"/>
                  </a:cxn>
                  <a:cxn ang="T13">
                    <a:pos x="T6" y="T7"/>
                  </a:cxn>
                  <a:cxn ang="T14">
                    <a:pos x="T8" y="T9"/>
                  </a:cxn>
                </a:cxnLst>
                <a:rect l="T15" t="T16" r="T17" b="T18"/>
                <a:pathLst>
                  <a:path w="1129" h="77">
                    <a:moveTo>
                      <a:pt x="1051" y="77"/>
                    </a:moveTo>
                    <a:lnTo>
                      <a:pt x="0" y="77"/>
                    </a:lnTo>
                    <a:lnTo>
                      <a:pt x="79" y="0"/>
                    </a:lnTo>
                    <a:lnTo>
                      <a:pt x="1129" y="0"/>
                    </a:lnTo>
                    <a:lnTo>
                      <a:pt x="1051"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4" name="Line 26"/>
              <p:cNvSpPr>
                <a:spLocks noChangeShapeType="1"/>
              </p:cNvSpPr>
              <p:nvPr/>
            </p:nvSpPr>
            <p:spPr bwMode="auto">
              <a:xfrm flipV="1">
                <a:off x="4273" y="1486"/>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5" name="Rectangle 194"/>
              <p:cNvSpPr>
                <a:spLocks noChangeArrowheads="1"/>
              </p:cNvSpPr>
              <p:nvPr/>
            </p:nvSpPr>
            <p:spPr bwMode="auto">
              <a:xfrm>
                <a:off x="3222" y="1563"/>
                <a:ext cx="1051" cy="75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6" name="Line 28"/>
              <p:cNvSpPr>
                <a:spLocks noChangeShapeType="1"/>
              </p:cNvSpPr>
              <p:nvPr/>
            </p:nvSpPr>
            <p:spPr bwMode="auto">
              <a:xfrm>
                <a:off x="3222" y="1563"/>
                <a:ext cx="0" cy="75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7" name="Line 29"/>
              <p:cNvSpPr>
                <a:spLocks noChangeShapeType="1"/>
              </p:cNvSpPr>
              <p:nvPr/>
            </p:nvSpPr>
            <p:spPr bwMode="auto">
              <a:xfrm>
                <a:off x="3222" y="2318"/>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8" name="Line 30"/>
              <p:cNvSpPr>
                <a:spLocks noChangeShapeType="1"/>
              </p:cNvSpPr>
              <p:nvPr/>
            </p:nvSpPr>
            <p:spPr bwMode="auto">
              <a:xfrm flipV="1">
                <a:off x="4273" y="1563"/>
                <a:ext cx="0" cy="75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9" name="Line 31"/>
              <p:cNvSpPr>
                <a:spLocks noChangeShapeType="1"/>
              </p:cNvSpPr>
              <p:nvPr/>
            </p:nvSpPr>
            <p:spPr bwMode="auto">
              <a:xfrm flipH="1">
                <a:off x="3222" y="1563"/>
                <a:ext cx="105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36" name="Rectangle 35"/>
            <p:cNvSpPr>
              <a:spLocks noChangeArrowheads="1"/>
            </p:cNvSpPr>
            <p:nvPr/>
          </p:nvSpPr>
          <p:spPr bwMode="auto">
            <a:xfrm>
              <a:off x="6022975" y="1828800"/>
              <a:ext cx="84455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Requirements</a:t>
              </a:r>
              <a:endParaRPr lang="en-US"/>
            </a:p>
          </p:txBody>
        </p:sp>
        <p:grpSp>
          <p:nvGrpSpPr>
            <p:cNvPr id="37" name="Group 36"/>
            <p:cNvGrpSpPr>
              <a:grpSpLocks/>
            </p:cNvGrpSpPr>
            <p:nvPr/>
          </p:nvGrpSpPr>
          <p:grpSpPr bwMode="auto">
            <a:xfrm>
              <a:off x="5421312" y="2001838"/>
              <a:ext cx="1890713" cy="1417637"/>
              <a:chOff x="2928" y="1691"/>
              <a:chExt cx="1191" cy="893"/>
            </a:xfrm>
          </p:grpSpPr>
          <p:sp>
            <p:nvSpPr>
              <p:cNvPr id="182" name="Freeform 181"/>
              <p:cNvSpPr>
                <a:spLocks/>
              </p:cNvSpPr>
              <p:nvPr/>
            </p:nvSpPr>
            <p:spPr bwMode="auto">
              <a:xfrm>
                <a:off x="4041" y="1691"/>
                <a:ext cx="78" cy="893"/>
              </a:xfrm>
              <a:custGeom>
                <a:avLst/>
                <a:gdLst>
                  <a:gd name="T0" fmla="*/ 0 w 78"/>
                  <a:gd name="T1" fmla="*/ 893 h 893"/>
                  <a:gd name="T2" fmla="*/ 0 w 78"/>
                  <a:gd name="T3" fmla="*/ 78 h 893"/>
                  <a:gd name="T4" fmla="*/ 78 w 78"/>
                  <a:gd name="T5" fmla="*/ 0 h 893"/>
                  <a:gd name="T6" fmla="*/ 78 w 78"/>
                  <a:gd name="T7" fmla="*/ 816 h 893"/>
                  <a:gd name="T8" fmla="*/ 0 w 78"/>
                  <a:gd name="T9" fmla="*/ 893 h 893"/>
                  <a:gd name="T10" fmla="*/ 0 60000 65536"/>
                  <a:gd name="T11" fmla="*/ 0 60000 65536"/>
                  <a:gd name="T12" fmla="*/ 0 60000 65536"/>
                  <a:gd name="T13" fmla="*/ 0 60000 65536"/>
                  <a:gd name="T14" fmla="*/ 0 60000 65536"/>
                  <a:gd name="T15" fmla="*/ 0 w 78"/>
                  <a:gd name="T16" fmla="*/ 0 h 893"/>
                  <a:gd name="T17" fmla="*/ 78 w 78"/>
                  <a:gd name="T18" fmla="*/ 893 h 893"/>
                </a:gdLst>
                <a:ahLst/>
                <a:cxnLst>
                  <a:cxn ang="T10">
                    <a:pos x="T0" y="T1"/>
                  </a:cxn>
                  <a:cxn ang="T11">
                    <a:pos x="T2" y="T3"/>
                  </a:cxn>
                  <a:cxn ang="T12">
                    <a:pos x="T4" y="T5"/>
                  </a:cxn>
                  <a:cxn ang="T13">
                    <a:pos x="T6" y="T7"/>
                  </a:cxn>
                  <a:cxn ang="T14">
                    <a:pos x="T8" y="T9"/>
                  </a:cxn>
                </a:cxnLst>
                <a:rect l="T15" t="T16" r="T17" b="T18"/>
                <a:pathLst>
                  <a:path w="78" h="893">
                    <a:moveTo>
                      <a:pt x="0" y="893"/>
                    </a:moveTo>
                    <a:lnTo>
                      <a:pt x="0" y="78"/>
                    </a:lnTo>
                    <a:lnTo>
                      <a:pt x="78" y="0"/>
                    </a:lnTo>
                    <a:lnTo>
                      <a:pt x="78" y="816"/>
                    </a:lnTo>
                    <a:lnTo>
                      <a:pt x="0" y="893"/>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3" name="Line 35"/>
              <p:cNvSpPr>
                <a:spLocks noChangeShapeType="1"/>
              </p:cNvSpPr>
              <p:nvPr/>
            </p:nvSpPr>
            <p:spPr bwMode="auto">
              <a:xfrm flipV="1">
                <a:off x="4041" y="2507"/>
                <a:ext cx="78" cy="77"/>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4" name="Freeform 183"/>
              <p:cNvSpPr>
                <a:spLocks/>
              </p:cNvSpPr>
              <p:nvPr/>
            </p:nvSpPr>
            <p:spPr bwMode="auto">
              <a:xfrm>
                <a:off x="2928" y="1691"/>
                <a:ext cx="1191" cy="78"/>
              </a:xfrm>
              <a:custGeom>
                <a:avLst/>
                <a:gdLst>
                  <a:gd name="T0" fmla="*/ 1113 w 1191"/>
                  <a:gd name="T1" fmla="*/ 78 h 78"/>
                  <a:gd name="T2" fmla="*/ 0 w 1191"/>
                  <a:gd name="T3" fmla="*/ 78 h 78"/>
                  <a:gd name="T4" fmla="*/ 78 w 1191"/>
                  <a:gd name="T5" fmla="*/ 0 h 78"/>
                  <a:gd name="T6" fmla="*/ 1191 w 1191"/>
                  <a:gd name="T7" fmla="*/ 0 h 78"/>
                  <a:gd name="T8" fmla="*/ 1113 w 1191"/>
                  <a:gd name="T9" fmla="*/ 78 h 78"/>
                  <a:gd name="T10" fmla="*/ 0 60000 65536"/>
                  <a:gd name="T11" fmla="*/ 0 60000 65536"/>
                  <a:gd name="T12" fmla="*/ 0 60000 65536"/>
                  <a:gd name="T13" fmla="*/ 0 60000 65536"/>
                  <a:gd name="T14" fmla="*/ 0 60000 65536"/>
                  <a:gd name="T15" fmla="*/ 0 w 1191"/>
                  <a:gd name="T16" fmla="*/ 0 h 78"/>
                  <a:gd name="T17" fmla="*/ 1191 w 1191"/>
                  <a:gd name="T18" fmla="*/ 78 h 78"/>
                </a:gdLst>
                <a:ahLst/>
                <a:cxnLst>
                  <a:cxn ang="T10">
                    <a:pos x="T0" y="T1"/>
                  </a:cxn>
                  <a:cxn ang="T11">
                    <a:pos x="T2" y="T3"/>
                  </a:cxn>
                  <a:cxn ang="T12">
                    <a:pos x="T4" y="T5"/>
                  </a:cxn>
                  <a:cxn ang="T13">
                    <a:pos x="T6" y="T7"/>
                  </a:cxn>
                  <a:cxn ang="T14">
                    <a:pos x="T8" y="T9"/>
                  </a:cxn>
                </a:cxnLst>
                <a:rect l="T15" t="T16" r="T17" b="T18"/>
                <a:pathLst>
                  <a:path w="1191" h="78">
                    <a:moveTo>
                      <a:pt x="1113" y="78"/>
                    </a:moveTo>
                    <a:lnTo>
                      <a:pt x="0" y="78"/>
                    </a:lnTo>
                    <a:lnTo>
                      <a:pt x="78" y="0"/>
                    </a:lnTo>
                    <a:lnTo>
                      <a:pt x="1191" y="0"/>
                    </a:lnTo>
                    <a:lnTo>
                      <a:pt x="1113"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5" name="Line 37"/>
              <p:cNvSpPr>
                <a:spLocks noChangeShapeType="1"/>
              </p:cNvSpPr>
              <p:nvPr/>
            </p:nvSpPr>
            <p:spPr bwMode="auto">
              <a:xfrm flipV="1">
                <a:off x="4041" y="1691"/>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6" name="Rectangle 185"/>
              <p:cNvSpPr>
                <a:spLocks noChangeArrowheads="1"/>
              </p:cNvSpPr>
              <p:nvPr/>
            </p:nvSpPr>
            <p:spPr bwMode="auto">
              <a:xfrm>
                <a:off x="2928" y="1769"/>
                <a:ext cx="1113" cy="815"/>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7" name="Line 39"/>
              <p:cNvSpPr>
                <a:spLocks noChangeShapeType="1"/>
              </p:cNvSpPr>
              <p:nvPr/>
            </p:nvSpPr>
            <p:spPr bwMode="auto">
              <a:xfrm>
                <a:off x="2928" y="1769"/>
                <a:ext cx="0" cy="815"/>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8" name="Line 40"/>
              <p:cNvSpPr>
                <a:spLocks noChangeShapeType="1"/>
              </p:cNvSpPr>
              <p:nvPr/>
            </p:nvSpPr>
            <p:spPr bwMode="auto">
              <a:xfrm>
                <a:off x="2928" y="2584"/>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9" name="Line 41"/>
              <p:cNvSpPr>
                <a:spLocks noChangeShapeType="1"/>
              </p:cNvSpPr>
              <p:nvPr/>
            </p:nvSpPr>
            <p:spPr bwMode="auto">
              <a:xfrm flipV="1">
                <a:off x="4041" y="1769"/>
                <a:ext cx="0" cy="815"/>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90" name="Line 42"/>
              <p:cNvSpPr>
                <a:spLocks noChangeShapeType="1"/>
              </p:cNvSpPr>
              <p:nvPr/>
            </p:nvSpPr>
            <p:spPr bwMode="auto">
              <a:xfrm flipH="1">
                <a:off x="2928" y="1769"/>
                <a:ext cx="1113"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8" name="Group 37"/>
            <p:cNvGrpSpPr>
              <a:grpSpLocks/>
            </p:cNvGrpSpPr>
            <p:nvPr/>
          </p:nvGrpSpPr>
          <p:grpSpPr bwMode="auto">
            <a:xfrm>
              <a:off x="5959475" y="2216150"/>
              <a:ext cx="377825" cy="247650"/>
              <a:chOff x="3267" y="1826"/>
              <a:chExt cx="238" cy="156"/>
            </a:xfrm>
          </p:grpSpPr>
          <p:sp>
            <p:nvSpPr>
              <p:cNvPr id="180" name="Oval 179"/>
              <p:cNvSpPr>
                <a:spLocks noChangeArrowheads="1"/>
              </p:cNvSpPr>
              <p:nvPr/>
            </p:nvSpPr>
            <p:spPr bwMode="auto">
              <a:xfrm>
                <a:off x="3267" y="1826"/>
                <a:ext cx="23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81" name="Oval 180"/>
              <p:cNvSpPr>
                <a:spLocks noChangeArrowheads="1"/>
              </p:cNvSpPr>
              <p:nvPr/>
            </p:nvSpPr>
            <p:spPr bwMode="auto">
              <a:xfrm>
                <a:off x="3267" y="1826"/>
                <a:ext cx="23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39" name="Group 38"/>
            <p:cNvGrpSpPr>
              <a:grpSpLocks/>
            </p:cNvGrpSpPr>
            <p:nvPr/>
          </p:nvGrpSpPr>
          <p:grpSpPr bwMode="auto">
            <a:xfrm>
              <a:off x="6757987" y="2339975"/>
              <a:ext cx="74613" cy="185738"/>
              <a:chOff x="3770" y="1904"/>
              <a:chExt cx="47" cy="117"/>
            </a:xfrm>
          </p:grpSpPr>
          <p:sp>
            <p:nvSpPr>
              <p:cNvPr id="178" name="Oval 177"/>
              <p:cNvSpPr>
                <a:spLocks noChangeArrowheads="1"/>
              </p:cNvSpPr>
              <p:nvPr/>
            </p:nvSpPr>
            <p:spPr bwMode="auto">
              <a:xfrm>
                <a:off x="3770" y="1904"/>
                <a:ext cx="4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9" name="Oval 178"/>
              <p:cNvSpPr>
                <a:spLocks noChangeArrowheads="1"/>
              </p:cNvSpPr>
              <p:nvPr/>
            </p:nvSpPr>
            <p:spPr bwMode="auto">
              <a:xfrm>
                <a:off x="3770" y="1904"/>
                <a:ext cx="4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0" name="Rectangle 39"/>
            <p:cNvSpPr>
              <a:spLocks noChangeArrowheads="1"/>
            </p:cNvSpPr>
            <p:nvPr/>
          </p:nvSpPr>
          <p:spPr bwMode="auto">
            <a:xfrm>
              <a:off x="5554662" y="2154238"/>
              <a:ext cx="422275"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Design</a:t>
              </a:r>
              <a:endParaRPr lang="en-US"/>
            </a:p>
          </p:txBody>
        </p:sp>
        <p:grpSp>
          <p:nvGrpSpPr>
            <p:cNvPr id="41" name="Group 40"/>
            <p:cNvGrpSpPr>
              <a:grpSpLocks/>
            </p:cNvGrpSpPr>
            <p:nvPr/>
          </p:nvGrpSpPr>
          <p:grpSpPr bwMode="auto">
            <a:xfrm>
              <a:off x="5040312" y="2292350"/>
              <a:ext cx="1751013" cy="1441450"/>
              <a:chOff x="2706" y="1874"/>
              <a:chExt cx="1103" cy="908"/>
            </a:xfrm>
          </p:grpSpPr>
          <p:sp>
            <p:nvSpPr>
              <p:cNvPr id="169" name="Freeform 168"/>
              <p:cNvSpPr>
                <a:spLocks/>
              </p:cNvSpPr>
              <p:nvPr/>
            </p:nvSpPr>
            <p:spPr bwMode="auto">
              <a:xfrm>
                <a:off x="3731" y="1874"/>
                <a:ext cx="78" cy="908"/>
              </a:xfrm>
              <a:custGeom>
                <a:avLst/>
                <a:gdLst>
                  <a:gd name="T0" fmla="*/ 0 w 78"/>
                  <a:gd name="T1" fmla="*/ 908 h 908"/>
                  <a:gd name="T2" fmla="*/ 0 w 78"/>
                  <a:gd name="T3" fmla="*/ 78 h 908"/>
                  <a:gd name="T4" fmla="*/ 78 w 78"/>
                  <a:gd name="T5" fmla="*/ 0 h 908"/>
                  <a:gd name="T6" fmla="*/ 78 w 78"/>
                  <a:gd name="T7" fmla="*/ 830 h 908"/>
                  <a:gd name="T8" fmla="*/ 0 w 78"/>
                  <a:gd name="T9" fmla="*/ 908 h 908"/>
                  <a:gd name="T10" fmla="*/ 0 60000 65536"/>
                  <a:gd name="T11" fmla="*/ 0 60000 65536"/>
                  <a:gd name="T12" fmla="*/ 0 60000 65536"/>
                  <a:gd name="T13" fmla="*/ 0 60000 65536"/>
                  <a:gd name="T14" fmla="*/ 0 60000 65536"/>
                  <a:gd name="T15" fmla="*/ 0 w 78"/>
                  <a:gd name="T16" fmla="*/ 0 h 908"/>
                  <a:gd name="T17" fmla="*/ 78 w 78"/>
                  <a:gd name="T18" fmla="*/ 908 h 908"/>
                </a:gdLst>
                <a:ahLst/>
                <a:cxnLst>
                  <a:cxn ang="T10">
                    <a:pos x="T0" y="T1"/>
                  </a:cxn>
                  <a:cxn ang="T11">
                    <a:pos x="T2" y="T3"/>
                  </a:cxn>
                  <a:cxn ang="T12">
                    <a:pos x="T4" y="T5"/>
                  </a:cxn>
                  <a:cxn ang="T13">
                    <a:pos x="T6" y="T7"/>
                  </a:cxn>
                  <a:cxn ang="T14">
                    <a:pos x="T8" y="T9"/>
                  </a:cxn>
                </a:cxnLst>
                <a:rect l="T15" t="T16" r="T17" b="T18"/>
                <a:pathLst>
                  <a:path w="78" h="908">
                    <a:moveTo>
                      <a:pt x="0" y="908"/>
                    </a:moveTo>
                    <a:lnTo>
                      <a:pt x="0" y="78"/>
                    </a:lnTo>
                    <a:lnTo>
                      <a:pt x="78" y="0"/>
                    </a:lnTo>
                    <a:lnTo>
                      <a:pt x="78" y="830"/>
                    </a:lnTo>
                    <a:lnTo>
                      <a:pt x="0" y="908"/>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0" name="Line 55"/>
              <p:cNvSpPr>
                <a:spLocks noChangeShapeType="1"/>
              </p:cNvSpPr>
              <p:nvPr/>
            </p:nvSpPr>
            <p:spPr bwMode="auto">
              <a:xfrm flipV="1">
                <a:off x="3731" y="2704"/>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1" name="Freeform 170"/>
              <p:cNvSpPr>
                <a:spLocks/>
              </p:cNvSpPr>
              <p:nvPr/>
            </p:nvSpPr>
            <p:spPr bwMode="auto">
              <a:xfrm>
                <a:off x="2706" y="1874"/>
                <a:ext cx="1103" cy="78"/>
              </a:xfrm>
              <a:custGeom>
                <a:avLst/>
                <a:gdLst>
                  <a:gd name="T0" fmla="*/ 1025 w 1103"/>
                  <a:gd name="T1" fmla="*/ 78 h 78"/>
                  <a:gd name="T2" fmla="*/ 0 w 1103"/>
                  <a:gd name="T3" fmla="*/ 78 h 78"/>
                  <a:gd name="T4" fmla="*/ 79 w 1103"/>
                  <a:gd name="T5" fmla="*/ 0 h 78"/>
                  <a:gd name="T6" fmla="*/ 1103 w 1103"/>
                  <a:gd name="T7" fmla="*/ 0 h 78"/>
                  <a:gd name="T8" fmla="*/ 1025 w 1103"/>
                  <a:gd name="T9" fmla="*/ 78 h 78"/>
                  <a:gd name="T10" fmla="*/ 0 60000 65536"/>
                  <a:gd name="T11" fmla="*/ 0 60000 65536"/>
                  <a:gd name="T12" fmla="*/ 0 60000 65536"/>
                  <a:gd name="T13" fmla="*/ 0 60000 65536"/>
                  <a:gd name="T14" fmla="*/ 0 60000 65536"/>
                  <a:gd name="T15" fmla="*/ 0 w 1103"/>
                  <a:gd name="T16" fmla="*/ 0 h 78"/>
                  <a:gd name="T17" fmla="*/ 1103 w 1103"/>
                  <a:gd name="T18" fmla="*/ 78 h 78"/>
                </a:gdLst>
                <a:ahLst/>
                <a:cxnLst>
                  <a:cxn ang="T10">
                    <a:pos x="T0" y="T1"/>
                  </a:cxn>
                  <a:cxn ang="T11">
                    <a:pos x="T2" y="T3"/>
                  </a:cxn>
                  <a:cxn ang="T12">
                    <a:pos x="T4" y="T5"/>
                  </a:cxn>
                  <a:cxn ang="T13">
                    <a:pos x="T6" y="T7"/>
                  </a:cxn>
                  <a:cxn ang="T14">
                    <a:pos x="T8" y="T9"/>
                  </a:cxn>
                </a:cxnLst>
                <a:rect l="T15" t="T16" r="T17" b="T18"/>
                <a:pathLst>
                  <a:path w="1103" h="78">
                    <a:moveTo>
                      <a:pt x="1025" y="78"/>
                    </a:moveTo>
                    <a:lnTo>
                      <a:pt x="0" y="78"/>
                    </a:lnTo>
                    <a:lnTo>
                      <a:pt x="79" y="0"/>
                    </a:lnTo>
                    <a:lnTo>
                      <a:pt x="1103" y="0"/>
                    </a:lnTo>
                    <a:lnTo>
                      <a:pt x="1025"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2" name="Line 57"/>
              <p:cNvSpPr>
                <a:spLocks noChangeShapeType="1"/>
              </p:cNvSpPr>
              <p:nvPr/>
            </p:nvSpPr>
            <p:spPr bwMode="auto">
              <a:xfrm flipV="1">
                <a:off x="3731" y="1874"/>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3" name="Rectangle 172"/>
              <p:cNvSpPr>
                <a:spLocks noChangeArrowheads="1"/>
              </p:cNvSpPr>
              <p:nvPr/>
            </p:nvSpPr>
            <p:spPr bwMode="auto">
              <a:xfrm>
                <a:off x="2706" y="1952"/>
                <a:ext cx="1025" cy="830"/>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4" name="Line 59"/>
              <p:cNvSpPr>
                <a:spLocks noChangeShapeType="1"/>
              </p:cNvSpPr>
              <p:nvPr/>
            </p:nvSpPr>
            <p:spPr bwMode="auto">
              <a:xfrm>
                <a:off x="2706" y="1952"/>
                <a:ext cx="0" cy="830"/>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5" name="Line 60"/>
              <p:cNvSpPr>
                <a:spLocks noChangeShapeType="1"/>
              </p:cNvSpPr>
              <p:nvPr/>
            </p:nvSpPr>
            <p:spPr bwMode="auto">
              <a:xfrm>
                <a:off x="2706" y="278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6" name="Line 61"/>
              <p:cNvSpPr>
                <a:spLocks noChangeShapeType="1"/>
              </p:cNvSpPr>
              <p:nvPr/>
            </p:nvSpPr>
            <p:spPr bwMode="auto">
              <a:xfrm flipV="1">
                <a:off x="3731" y="1952"/>
                <a:ext cx="0" cy="830"/>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77" name="Line 62"/>
              <p:cNvSpPr>
                <a:spLocks noChangeShapeType="1"/>
              </p:cNvSpPr>
              <p:nvPr/>
            </p:nvSpPr>
            <p:spPr bwMode="auto">
              <a:xfrm flipH="1">
                <a:off x="2706" y="1952"/>
                <a:ext cx="1025"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2" name="Group 41"/>
            <p:cNvGrpSpPr>
              <a:grpSpLocks/>
            </p:cNvGrpSpPr>
            <p:nvPr/>
          </p:nvGrpSpPr>
          <p:grpSpPr bwMode="auto">
            <a:xfrm>
              <a:off x="5405437" y="2663825"/>
              <a:ext cx="379413" cy="247650"/>
              <a:chOff x="2918" y="2060"/>
              <a:chExt cx="239" cy="156"/>
            </a:xfrm>
          </p:grpSpPr>
          <p:sp>
            <p:nvSpPr>
              <p:cNvPr id="167" name="Oval 166"/>
              <p:cNvSpPr>
                <a:spLocks noChangeArrowheads="1"/>
              </p:cNvSpPr>
              <p:nvPr/>
            </p:nvSpPr>
            <p:spPr bwMode="auto">
              <a:xfrm>
                <a:off x="2918" y="2060"/>
                <a:ext cx="239"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8" name="Oval 167"/>
              <p:cNvSpPr>
                <a:spLocks noChangeArrowheads="1"/>
              </p:cNvSpPr>
              <p:nvPr/>
            </p:nvSpPr>
            <p:spPr bwMode="auto">
              <a:xfrm>
                <a:off x="2918" y="2060"/>
                <a:ext cx="239"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3" name="Group 42"/>
            <p:cNvGrpSpPr>
              <a:grpSpLocks/>
            </p:cNvGrpSpPr>
            <p:nvPr/>
          </p:nvGrpSpPr>
          <p:grpSpPr bwMode="auto">
            <a:xfrm>
              <a:off x="6335712" y="2898775"/>
              <a:ext cx="306388" cy="247650"/>
              <a:chOff x="3499" y="2060"/>
              <a:chExt cx="193" cy="156"/>
            </a:xfrm>
          </p:grpSpPr>
          <p:sp>
            <p:nvSpPr>
              <p:cNvPr id="165" name="Oval 164"/>
              <p:cNvSpPr>
                <a:spLocks noChangeArrowheads="1"/>
              </p:cNvSpPr>
              <p:nvPr/>
            </p:nvSpPr>
            <p:spPr bwMode="auto">
              <a:xfrm>
                <a:off x="3499" y="2060"/>
                <a:ext cx="19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6" name="Oval 165"/>
              <p:cNvSpPr>
                <a:spLocks noChangeArrowheads="1"/>
              </p:cNvSpPr>
              <p:nvPr/>
            </p:nvSpPr>
            <p:spPr bwMode="auto">
              <a:xfrm>
                <a:off x="3499" y="2060"/>
                <a:ext cx="19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4" name="Group 43"/>
            <p:cNvGrpSpPr>
              <a:grpSpLocks/>
            </p:cNvGrpSpPr>
            <p:nvPr/>
          </p:nvGrpSpPr>
          <p:grpSpPr bwMode="auto">
            <a:xfrm>
              <a:off x="6143625" y="3162300"/>
              <a:ext cx="284162" cy="311150"/>
              <a:chOff x="3383" y="2294"/>
              <a:chExt cx="179" cy="196"/>
            </a:xfrm>
          </p:grpSpPr>
          <p:sp>
            <p:nvSpPr>
              <p:cNvPr id="163" name="Oval 162"/>
              <p:cNvSpPr>
                <a:spLocks noChangeArrowheads="1"/>
              </p:cNvSpPr>
              <p:nvPr/>
            </p:nvSpPr>
            <p:spPr bwMode="auto">
              <a:xfrm>
                <a:off x="3383" y="2294"/>
                <a:ext cx="179" cy="19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4" name="Oval 163"/>
              <p:cNvSpPr>
                <a:spLocks noChangeArrowheads="1"/>
              </p:cNvSpPr>
              <p:nvPr/>
            </p:nvSpPr>
            <p:spPr bwMode="auto">
              <a:xfrm>
                <a:off x="3383" y="2294"/>
                <a:ext cx="179" cy="19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45" name="Rectangle 44"/>
            <p:cNvSpPr>
              <a:spLocks noChangeArrowheads="1"/>
            </p:cNvSpPr>
            <p:nvPr/>
          </p:nvSpPr>
          <p:spPr bwMode="auto">
            <a:xfrm>
              <a:off x="4794250" y="2695575"/>
              <a:ext cx="1320800"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 Development</a:t>
              </a:r>
              <a:endParaRPr lang="en-US"/>
            </a:p>
          </p:txBody>
        </p:sp>
        <p:grpSp>
          <p:nvGrpSpPr>
            <p:cNvPr id="46" name="Group 45"/>
            <p:cNvGrpSpPr>
              <a:grpSpLocks/>
            </p:cNvGrpSpPr>
            <p:nvPr/>
          </p:nvGrpSpPr>
          <p:grpSpPr bwMode="auto">
            <a:xfrm>
              <a:off x="4668837" y="2682875"/>
              <a:ext cx="1819275" cy="1611313"/>
              <a:chOff x="2454" y="2072"/>
              <a:chExt cx="1146" cy="1015"/>
            </a:xfrm>
          </p:grpSpPr>
          <p:sp>
            <p:nvSpPr>
              <p:cNvPr id="154" name="Freeform 153"/>
              <p:cNvSpPr>
                <a:spLocks/>
              </p:cNvSpPr>
              <p:nvPr/>
            </p:nvSpPr>
            <p:spPr bwMode="auto">
              <a:xfrm>
                <a:off x="3522" y="2072"/>
                <a:ext cx="78" cy="1015"/>
              </a:xfrm>
              <a:custGeom>
                <a:avLst/>
                <a:gdLst>
                  <a:gd name="T0" fmla="*/ 0 w 78"/>
                  <a:gd name="T1" fmla="*/ 1015 h 1015"/>
                  <a:gd name="T2" fmla="*/ 0 w 78"/>
                  <a:gd name="T3" fmla="*/ 77 h 1015"/>
                  <a:gd name="T4" fmla="*/ 78 w 78"/>
                  <a:gd name="T5" fmla="*/ 0 h 1015"/>
                  <a:gd name="T6" fmla="*/ 78 w 78"/>
                  <a:gd name="T7" fmla="*/ 937 h 1015"/>
                  <a:gd name="T8" fmla="*/ 0 w 78"/>
                  <a:gd name="T9" fmla="*/ 1015 h 1015"/>
                  <a:gd name="T10" fmla="*/ 0 60000 65536"/>
                  <a:gd name="T11" fmla="*/ 0 60000 65536"/>
                  <a:gd name="T12" fmla="*/ 0 60000 65536"/>
                  <a:gd name="T13" fmla="*/ 0 60000 65536"/>
                  <a:gd name="T14" fmla="*/ 0 60000 65536"/>
                  <a:gd name="T15" fmla="*/ 0 w 78"/>
                  <a:gd name="T16" fmla="*/ 0 h 1015"/>
                  <a:gd name="T17" fmla="*/ 78 w 78"/>
                  <a:gd name="T18" fmla="*/ 1015 h 1015"/>
                </a:gdLst>
                <a:ahLst/>
                <a:cxnLst>
                  <a:cxn ang="T10">
                    <a:pos x="T0" y="T1"/>
                  </a:cxn>
                  <a:cxn ang="T11">
                    <a:pos x="T2" y="T3"/>
                  </a:cxn>
                  <a:cxn ang="T12">
                    <a:pos x="T4" y="T5"/>
                  </a:cxn>
                  <a:cxn ang="T13">
                    <a:pos x="T6" y="T7"/>
                  </a:cxn>
                  <a:cxn ang="T14">
                    <a:pos x="T8" y="T9"/>
                  </a:cxn>
                </a:cxnLst>
                <a:rect l="T15" t="T16" r="T17" b="T18"/>
                <a:pathLst>
                  <a:path w="78" h="1015">
                    <a:moveTo>
                      <a:pt x="0" y="1015"/>
                    </a:moveTo>
                    <a:lnTo>
                      <a:pt x="0" y="77"/>
                    </a:lnTo>
                    <a:lnTo>
                      <a:pt x="78" y="0"/>
                    </a:lnTo>
                    <a:lnTo>
                      <a:pt x="78" y="937"/>
                    </a:lnTo>
                    <a:lnTo>
                      <a:pt x="0" y="101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5" name="Line 79"/>
              <p:cNvSpPr>
                <a:spLocks noChangeShapeType="1"/>
              </p:cNvSpPr>
              <p:nvPr/>
            </p:nvSpPr>
            <p:spPr bwMode="auto">
              <a:xfrm flipV="1">
                <a:off x="3522" y="3009"/>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6" name="Freeform 155"/>
              <p:cNvSpPr>
                <a:spLocks/>
              </p:cNvSpPr>
              <p:nvPr/>
            </p:nvSpPr>
            <p:spPr bwMode="auto">
              <a:xfrm>
                <a:off x="2454" y="2072"/>
                <a:ext cx="1146" cy="77"/>
              </a:xfrm>
              <a:custGeom>
                <a:avLst/>
                <a:gdLst>
                  <a:gd name="T0" fmla="*/ 1068 w 1146"/>
                  <a:gd name="T1" fmla="*/ 77 h 77"/>
                  <a:gd name="T2" fmla="*/ 0 w 1146"/>
                  <a:gd name="T3" fmla="*/ 77 h 77"/>
                  <a:gd name="T4" fmla="*/ 78 w 1146"/>
                  <a:gd name="T5" fmla="*/ 0 h 77"/>
                  <a:gd name="T6" fmla="*/ 1146 w 1146"/>
                  <a:gd name="T7" fmla="*/ 0 h 77"/>
                  <a:gd name="T8" fmla="*/ 1068 w 1146"/>
                  <a:gd name="T9" fmla="*/ 77 h 77"/>
                  <a:gd name="T10" fmla="*/ 0 60000 65536"/>
                  <a:gd name="T11" fmla="*/ 0 60000 65536"/>
                  <a:gd name="T12" fmla="*/ 0 60000 65536"/>
                  <a:gd name="T13" fmla="*/ 0 60000 65536"/>
                  <a:gd name="T14" fmla="*/ 0 60000 65536"/>
                  <a:gd name="T15" fmla="*/ 0 w 1146"/>
                  <a:gd name="T16" fmla="*/ 0 h 77"/>
                  <a:gd name="T17" fmla="*/ 1146 w 1146"/>
                  <a:gd name="T18" fmla="*/ 77 h 77"/>
                </a:gdLst>
                <a:ahLst/>
                <a:cxnLst>
                  <a:cxn ang="T10">
                    <a:pos x="T0" y="T1"/>
                  </a:cxn>
                  <a:cxn ang="T11">
                    <a:pos x="T2" y="T3"/>
                  </a:cxn>
                  <a:cxn ang="T12">
                    <a:pos x="T4" y="T5"/>
                  </a:cxn>
                  <a:cxn ang="T13">
                    <a:pos x="T6" y="T7"/>
                  </a:cxn>
                  <a:cxn ang="T14">
                    <a:pos x="T8" y="T9"/>
                  </a:cxn>
                </a:cxnLst>
                <a:rect l="T15" t="T16" r="T17" b="T18"/>
                <a:pathLst>
                  <a:path w="1146" h="77">
                    <a:moveTo>
                      <a:pt x="1068" y="77"/>
                    </a:moveTo>
                    <a:lnTo>
                      <a:pt x="0" y="77"/>
                    </a:lnTo>
                    <a:lnTo>
                      <a:pt x="78" y="0"/>
                    </a:lnTo>
                    <a:lnTo>
                      <a:pt x="1146" y="0"/>
                    </a:lnTo>
                    <a:lnTo>
                      <a:pt x="1068" y="77"/>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7" name="Line 81"/>
              <p:cNvSpPr>
                <a:spLocks noChangeShapeType="1"/>
              </p:cNvSpPr>
              <p:nvPr/>
            </p:nvSpPr>
            <p:spPr bwMode="auto">
              <a:xfrm flipV="1">
                <a:off x="3522" y="2072"/>
                <a:ext cx="78" cy="77"/>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8" name="Rectangle 157"/>
              <p:cNvSpPr>
                <a:spLocks noChangeArrowheads="1"/>
              </p:cNvSpPr>
              <p:nvPr/>
            </p:nvSpPr>
            <p:spPr bwMode="auto">
              <a:xfrm>
                <a:off x="2454" y="2149"/>
                <a:ext cx="1068" cy="938"/>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9" name="Line 83"/>
              <p:cNvSpPr>
                <a:spLocks noChangeShapeType="1"/>
              </p:cNvSpPr>
              <p:nvPr/>
            </p:nvSpPr>
            <p:spPr bwMode="auto">
              <a:xfrm>
                <a:off x="2454" y="2149"/>
                <a:ext cx="0" cy="938"/>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0" name="Line 84"/>
              <p:cNvSpPr>
                <a:spLocks noChangeShapeType="1"/>
              </p:cNvSpPr>
              <p:nvPr/>
            </p:nvSpPr>
            <p:spPr bwMode="auto">
              <a:xfrm>
                <a:off x="2454" y="3087"/>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1" name="Line 85"/>
              <p:cNvSpPr>
                <a:spLocks noChangeShapeType="1"/>
              </p:cNvSpPr>
              <p:nvPr/>
            </p:nvSpPr>
            <p:spPr bwMode="auto">
              <a:xfrm flipV="1">
                <a:off x="3522" y="2149"/>
                <a:ext cx="0" cy="938"/>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62" name="Line 86"/>
              <p:cNvSpPr>
                <a:spLocks noChangeShapeType="1"/>
              </p:cNvSpPr>
              <p:nvPr/>
            </p:nvSpPr>
            <p:spPr bwMode="auto">
              <a:xfrm flipH="1">
                <a:off x="2454" y="2149"/>
                <a:ext cx="1068"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7" name="Group 46"/>
            <p:cNvGrpSpPr>
              <a:grpSpLocks/>
            </p:cNvGrpSpPr>
            <p:nvPr/>
          </p:nvGrpSpPr>
          <p:grpSpPr bwMode="auto">
            <a:xfrm>
              <a:off x="6183312" y="3203575"/>
              <a:ext cx="152400" cy="304800"/>
              <a:chOff x="3267" y="2216"/>
              <a:chExt cx="141" cy="153"/>
            </a:xfrm>
          </p:grpSpPr>
          <p:sp>
            <p:nvSpPr>
              <p:cNvPr id="152" name="Oval 151"/>
              <p:cNvSpPr>
                <a:spLocks noChangeArrowheads="1"/>
              </p:cNvSpPr>
              <p:nvPr/>
            </p:nvSpPr>
            <p:spPr bwMode="auto">
              <a:xfrm>
                <a:off x="3267" y="2216"/>
                <a:ext cx="141" cy="15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3" name="Oval 152"/>
              <p:cNvSpPr>
                <a:spLocks noChangeArrowheads="1"/>
              </p:cNvSpPr>
              <p:nvPr/>
            </p:nvSpPr>
            <p:spPr bwMode="auto">
              <a:xfrm>
                <a:off x="3267" y="2216"/>
                <a:ext cx="141" cy="15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8" name="Group 47"/>
            <p:cNvGrpSpPr>
              <a:grpSpLocks/>
            </p:cNvGrpSpPr>
            <p:nvPr/>
          </p:nvGrpSpPr>
          <p:grpSpPr bwMode="auto">
            <a:xfrm>
              <a:off x="5862637" y="3733800"/>
              <a:ext cx="396875" cy="496888"/>
              <a:chOff x="3150" y="2727"/>
              <a:chExt cx="250" cy="313"/>
            </a:xfrm>
          </p:grpSpPr>
          <p:sp>
            <p:nvSpPr>
              <p:cNvPr id="150" name="Oval 149"/>
              <p:cNvSpPr>
                <a:spLocks noChangeArrowheads="1"/>
              </p:cNvSpPr>
              <p:nvPr/>
            </p:nvSpPr>
            <p:spPr bwMode="auto">
              <a:xfrm>
                <a:off x="3150" y="2727"/>
                <a:ext cx="250" cy="313"/>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51" name="Oval 150"/>
              <p:cNvSpPr>
                <a:spLocks noChangeArrowheads="1"/>
              </p:cNvSpPr>
              <p:nvPr/>
            </p:nvSpPr>
            <p:spPr bwMode="auto">
              <a:xfrm>
                <a:off x="3150" y="2727"/>
                <a:ext cx="250" cy="313"/>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49" name="Group 48"/>
            <p:cNvGrpSpPr>
              <a:grpSpLocks/>
            </p:cNvGrpSpPr>
            <p:nvPr/>
          </p:nvGrpSpPr>
          <p:grpSpPr bwMode="auto">
            <a:xfrm>
              <a:off x="4791075" y="3084513"/>
              <a:ext cx="379412" cy="201612"/>
              <a:chOff x="2531" y="2245"/>
              <a:chExt cx="239" cy="127"/>
            </a:xfrm>
          </p:grpSpPr>
          <p:sp>
            <p:nvSpPr>
              <p:cNvPr id="148" name="Oval 147"/>
              <p:cNvSpPr>
                <a:spLocks noChangeArrowheads="1"/>
              </p:cNvSpPr>
              <p:nvPr/>
            </p:nvSpPr>
            <p:spPr bwMode="auto">
              <a:xfrm>
                <a:off x="2531" y="2245"/>
                <a:ext cx="239" cy="12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9" name="Oval 148"/>
              <p:cNvSpPr>
                <a:spLocks noChangeArrowheads="1"/>
              </p:cNvSpPr>
              <p:nvPr/>
            </p:nvSpPr>
            <p:spPr bwMode="auto">
              <a:xfrm>
                <a:off x="2531" y="2245"/>
                <a:ext cx="239" cy="12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50" name="Rectangle 49"/>
            <p:cNvSpPr>
              <a:spLocks noChangeArrowheads="1"/>
            </p:cNvSpPr>
            <p:nvPr/>
          </p:nvSpPr>
          <p:spPr bwMode="auto">
            <a:xfrm>
              <a:off x="5205412" y="2444750"/>
              <a:ext cx="1309688"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Product Development</a:t>
              </a:r>
              <a:endParaRPr lang="en-US"/>
            </a:p>
          </p:txBody>
        </p:sp>
        <p:grpSp>
          <p:nvGrpSpPr>
            <p:cNvPr id="51" name="Group 50"/>
            <p:cNvGrpSpPr>
              <a:grpSpLocks/>
            </p:cNvGrpSpPr>
            <p:nvPr/>
          </p:nvGrpSpPr>
          <p:grpSpPr bwMode="auto">
            <a:xfrm>
              <a:off x="4360862" y="3117850"/>
              <a:ext cx="1758950" cy="1768475"/>
              <a:chOff x="2260" y="2266"/>
              <a:chExt cx="1108" cy="1114"/>
            </a:xfrm>
          </p:grpSpPr>
          <p:sp>
            <p:nvSpPr>
              <p:cNvPr id="139" name="Freeform 138"/>
              <p:cNvSpPr>
                <a:spLocks/>
              </p:cNvSpPr>
              <p:nvPr/>
            </p:nvSpPr>
            <p:spPr bwMode="auto">
              <a:xfrm>
                <a:off x="3290" y="2266"/>
                <a:ext cx="78" cy="1114"/>
              </a:xfrm>
              <a:custGeom>
                <a:avLst/>
                <a:gdLst>
                  <a:gd name="T0" fmla="*/ 0 w 78"/>
                  <a:gd name="T1" fmla="*/ 1114 h 1114"/>
                  <a:gd name="T2" fmla="*/ 0 w 78"/>
                  <a:gd name="T3" fmla="*/ 78 h 1114"/>
                  <a:gd name="T4" fmla="*/ 78 w 78"/>
                  <a:gd name="T5" fmla="*/ 0 h 1114"/>
                  <a:gd name="T6" fmla="*/ 78 w 78"/>
                  <a:gd name="T7" fmla="*/ 1036 h 1114"/>
                  <a:gd name="T8" fmla="*/ 0 w 78"/>
                  <a:gd name="T9" fmla="*/ 1114 h 1114"/>
                  <a:gd name="T10" fmla="*/ 0 60000 65536"/>
                  <a:gd name="T11" fmla="*/ 0 60000 65536"/>
                  <a:gd name="T12" fmla="*/ 0 60000 65536"/>
                  <a:gd name="T13" fmla="*/ 0 60000 65536"/>
                  <a:gd name="T14" fmla="*/ 0 60000 65536"/>
                  <a:gd name="T15" fmla="*/ 0 w 78"/>
                  <a:gd name="T16" fmla="*/ 0 h 1114"/>
                  <a:gd name="T17" fmla="*/ 78 w 78"/>
                  <a:gd name="T18" fmla="*/ 1114 h 1114"/>
                </a:gdLst>
                <a:ahLst/>
                <a:cxnLst>
                  <a:cxn ang="T10">
                    <a:pos x="T0" y="T1"/>
                  </a:cxn>
                  <a:cxn ang="T11">
                    <a:pos x="T2" y="T3"/>
                  </a:cxn>
                  <a:cxn ang="T12">
                    <a:pos x="T4" y="T5"/>
                  </a:cxn>
                  <a:cxn ang="T13">
                    <a:pos x="T6" y="T7"/>
                  </a:cxn>
                  <a:cxn ang="T14">
                    <a:pos x="T8" y="T9"/>
                  </a:cxn>
                </a:cxnLst>
                <a:rect l="T15" t="T16" r="T17" b="T18"/>
                <a:pathLst>
                  <a:path w="78" h="1114">
                    <a:moveTo>
                      <a:pt x="0" y="1114"/>
                    </a:moveTo>
                    <a:lnTo>
                      <a:pt x="0" y="78"/>
                    </a:lnTo>
                    <a:lnTo>
                      <a:pt x="78" y="0"/>
                    </a:lnTo>
                    <a:lnTo>
                      <a:pt x="78" y="1036"/>
                    </a:lnTo>
                    <a:lnTo>
                      <a:pt x="0" y="1114"/>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0" name="Line 99"/>
              <p:cNvSpPr>
                <a:spLocks noChangeShapeType="1"/>
              </p:cNvSpPr>
              <p:nvPr/>
            </p:nvSpPr>
            <p:spPr bwMode="auto">
              <a:xfrm flipV="1">
                <a:off x="3290" y="3302"/>
                <a:ext cx="78"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1" name="Freeform 140"/>
              <p:cNvSpPr>
                <a:spLocks/>
              </p:cNvSpPr>
              <p:nvPr/>
            </p:nvSpPr>
            <p:spPr bwMode="auto">
              <a:xfrm>
                <a:off x="2260" y="2266"/>
                <a:ext cx="1108" cy="78"/>
              </a:xfrm>
              <a:custGeom>
                <a:avLst/>
                <a:gdLst>
                  <a:gd name="T0" fmla="*/ 1030 w 1108"/>
                  <a:gd name="T1" fmla="*/ 78 h 78"/>
                  <a:gd name="T2" fmla="*/ 0 w 1108"/>
                  <a:gd name="T3" fmla="*/ 78 h 78"/>
                  <a:gd name="T4" fmla="*/ 79 w 1108"/>
                  <a:gd name="T5" fmla="*/ 0 h 78"/>
                  <a:gd name="T6" fmla="*/ 1108 w 1108"/>
                  <a:gd name="T7" fmla="*/ 0 h 78"/>
                  <a:gd name="T8" fmla="*/ 1030 w 1108"/>
                  <a:gd name="T9" fmla="*/ 78 h 78"/>
                  <a:gd name="T10" fmla="*/ 0 60000 65536"/>
                  <a:gd name="T11" fmla="*/ 0 60000 65536"/>
                  <a:gd name="T12" fmla="*/ 0 60000 65536"/>
                  <a:gd name="T13" fmla="*/ 0 60000 65536"/>
                  <a:gd name="T14" fmla="*/ 0 60000 65536"/>
                  <a:gd name="T15" fmla="*/ 0 w 1108"/>
                  <a:gd name="T16" fmla="*/ 0 h 78"/>
                  <a:gd name="T17" fmla="*/ 1108 w 1108"/>
                  <a:gd name="T18" fmla="*/ 78 h 78"/>
                </a:gdLst>
                <a:ahLst/>
                <a:cxnLst>
                  <a:cxn ang="T10">
                    <a:pos x="T0" y="T1"/>
                  </a:cxn>
                  <a:cxn ang="T11">
                    <a:pos x="T2" y="T3"/>
                  </a:cxn>
                  <a:cxn ang="T12">
                    <a:pos x="T4" y="T5"/>
                  </a:cxn>
                  <a:cxn ang="T13">
                    <a:pos x="T6" y="T7"/>
                  </a:cxn>
                  <a:cxn ang="T14">
                    <a:pos x="T8" y="T9"/>
                  </a:cxn>
                </a:cxnLst>
                <a:rect l="T15" t="T16" r="T17" b="T18"/>
                <a:pathLst>
                  <a:path w="1108" h="78">
                    <a:moveTo>
                      <a:pt x="1030" y="78"/>
                    </a:moveTo>
                    <a:lnTo>
                      <a:pt x="0" y="78"/>
                    </a:lnTo>
                    <a:lnTo>
                      <a:pt x="79" y="0"/>
                    </a:lnTo>
                    <a:lnTo>
                      <a:pt x="1108" y="0"/>
                    </a:lnTo>
                    <a:lnTo>
                      <a:pt x="1030"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2" name="Line 101"/>
              <p:cNvSpPr>
                <a:spLocks noChangeShapeType="1"/>
              </p:cNvSpPr>
              <p:nvPr/>
            </p:nvSpPr>
            <p:spPr bwMode="auto">
              <a:xfrm flipV="1">
                <a:off x="3290" y="2266"/>
                <a:ext cx="78"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3" name="Rectangle 142"/>
              <p:cNvSpPr>
                <a:spLocks noChangeArrowheads="1"/>
              </p:cNvSpPr>
              <p:nvPr/>
            </p:nvSpPr>
            <p:spPr bwMode="auto">
              <a:xfrm>
                <a:off x="2260" y="2344"/>
                <a:ext cx="1030" cy="1036"/>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4" name="Line 103"/>
              <p:cNvSpPr>
                <a:spLocks noChangeShapeType="1"/>
              </p:cNvSpPr>
              <p:nvPr/>
            </p:nvSpPr>
            <p:spPr bwMode="auto">
              <a:xfrm>
                <a:off x="2260" y="2344"/>
                <a:ext cx="0" cy="1036"/>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5" name="Line 104"/>
              <p:cNvSpPr>
                <a:spLocks noChangeShapeType="1"/>
              </p:cNvSpPr>
              <p:nvPr/>
            </p:nvSpPr>
            <p:spPr bwMode="auto">
              <a:xfrm>
                <a:off x="2260" y="3380"/>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6" name="Line 105"/>
              <p:cNvSpPr>
                <a:spLocks noChangeShapeType="1"/>
              </p:cNvSpPr>
              <p:nvPr/>
            </p:nvSpPr>
            <p:spPr bwMode="auto">
              <a:xfrm flipV="1">
                <a:off x="3290" y="2344"/>
                <a:ext cx="0" cy="1036"/>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47" name="Line 106"/>
              <p:cNvSpPr>
                <a:spLocks noChangeShapeType="1"/>
              </p:cNvSpPr>
              <p:nvPr/>
            </p:nvSpPr>
            <p:spPr bwMode="auto">
              <a:xfrm flipH="1">
                <a:off x="2260" y="2344"/>
                <a:ext cx="1030"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2" name="Group 51"/>
            <p:cNvGrpSpPr>
              <a:grpSpLocks/>
            </p:cNvGrpSpPr>
            <p:nvPr/>
          </p:nvGrpSpPr>
          <p:grpSpPr bwMode="auto">
            <a:xfrm>
              <a:off x="4730750" y="3598863"/>
              <a:ext cx="184150" cy="122237"/>
              <a:chOff x="2493" y="2493"/>
              <a:chExt cx="116" cy="77"/>
            </a:xfrm>
          </p:grpSpPr>
          <p:sp>
            <p:nvSpPr>
              <p:cNvPr id="137" name="Oval 136"/>
              <p:cNvSpPr>
                <a:spLocks noChangeArrowheads="1"/>
              </p:cNvSpPr>
              <p:nvPr/>
            </p:nvSpPr>
            <p:spPr bwMode="auto">
              <a:xfrm>
                <a:off x="2493" y="2493"/>
                <a:ext cx="116" cy="7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8" name="Oval 137"/>
              <p:cNvSpPr>
                <a:spLocks noChangeArrowheads="1"/>
              </p:cNvSpPr>
              <p:nvPr/>
            </p:nvSpPr>
            <p:spPr bwMode="auto">
              <a:xfrm>
                <a:off x="2493" y="2493"/>
                <a:ext cx="116" cy="7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3" name="Group 52"/>
            <p:cNvGrpSpPr>
              <a:grpSpLocks/>
            </p:cNvGrpSpPr>
            <p:nvPr/>
          </p:nvGrpSpPr>
          <p:grpSpPr bwMode="auto">
            <a:xfrm>
              <a:off x="4791075" y="4032250"/>
              <a:ext cx="123825" cy="185738"/>
              <a:chOff x="2531" y="2766"/>
              <a:chExt cx="78" cy="117"/>
            </a:xfrm>
          </p:grpSpPr>
          <p:sp>
            <p:nvSpPr>
              <p:cNvPr id="135" name="Oval 134"/>
              <p:cNvSpPr>
                <a:spLocks noChangeArrowheads="1"/>
              </p:cNvSpPr>
              <p:nvPr/>
            </p:nvSpPr>
            <p:spPr bwMode="auto">
              <a:xfrm>
                <a:off x="2531" y="2766"/>
                <a:ext cx="78"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6" name="Oval 135"/>
              <p:cNvSpPr>
                <a:spLocks noChangeArrowheads="1"/>
              </p:cNvSpPr>
              <p:nvPr/>
            </p:nvSpPr>
            <p:spPr bwMode="auto">
              <a:xfrm>
                <a:off x="2531" y="2766"/>
                <a:ext cx="78"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4" name="Group 53"/>
            <p:cNvGrpSpPr>
              <a:grpSpLocks/>
            </p:cNvGrpSpPr>
            <p:nvPr/>
          </p:nvGrpSpPr>
          <p:grpSpPr bwMode="auto">
            <a:xfrm>
              <a:off x="5654675" y="4525963"/>
              <a:ext cx="217487" cy="185737"/>
              <a:chOff x="3075" y="3129"/>
              <a:chExt cx="137" cy="117"/>
            </a:xfrm>
          </p:grpSpPr>
          <p:sp>
            <p:nvSpPr>
              <p:cNvPr id="133" name="Oval 132"/>
              <p:cNvSpPr>
                <a:spLocks noChangeArrowheads="1"/>
              </p:cNvSpPr>
              <p:nvPr/>
            </p:nvSpPr>
            <p:spPr bwMode="auto">
              <a:xfrm>
                <a:off x="3075" y="3129"/>
                <a:ext cx="137" cy="11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4" name="Oval 133"/>
              <p:cNvSpPr>
                <a:spLocks noChangeArrowheads="1"/>
              </p:cNvSpPr>
              <p:nvPr/>
            </p:nvSpPr>
            <p:spPr bwMode="auto">
              <a:xfrm>
                <a:off x="3075" y="3129"/>
                <a:ext cx="137" cy="11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5" name="Group 54"/>
            <p:cNvGrpSpPr>
              <a:grpSpLocks/>
            </p:cNvGrpSpPr>
            <p:nvPr/>
          </p:nvGrpSpPr>
          <p:grpSpPr bwMode="auto">
            <a:xfrm>
              <a:off x="4645025" y="4403725"/>
              <a:ext cx="207962" cy="125413"/>
              <a:chOff x="2439" y="3000"/>
              <a:chExt cx="131" cy="79"/>
            </a:xfrm>
          </p:grpSpPr>
          <p:sp>
            <p:nvSpPr>
              <p:cNvPr id="131" name="Oval 130"/>
              <p:cNvSpPr>
                <a:spLocks noChangeArrowheads="1"/>
              </p:cNvSpPr>
              <p:nvPr/>
            </p:nvSpPr>
            <p:spPr bwMode="auto">
              <a:xfrm>
                <a:off x="2439" y="3000"/>
                <a:ext cx="131"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2" name="Oval 131"/>
              <p:cNvSpPr>
                <a:spLocks noChangeArrowheads="1"/>
              </p:cNvSpPr>
              <p:nvPr/>
            </p:nvSpPr>
            <p:spPr bwMode="auto">
              <a:xfrm>
                <a:off x="2439" y="3000"/>
                <a:ext cx="131"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6" name="Group 55"/>
            <p:cNvGrpSpPr>
              <a:grpSpLocks/>
            </p:cNvGrpSpPr>
            <p:nvPr/>
          </p:nvGrpSpPr>
          <p:grpSpPr bwMode="auto">
            <a:xfrm>
              <a:off x="5099050" y="4713288"/>
              <a:ext cx="157162" cy="187325"/>
              <a:chOff x="2725" y="3195"/>
              <a:chExt cx="99" cy="118"/>
            </a:xfrm>
          </p:grpSpPr>
          <p:sp>
            <p:nvSpPr>
              <p:cNvPr id="129" name="Oval 128"/>
              <p:cNvSpPr>
                <a:spLocks noChangeArrowheads="1"/>
              </p:cNvSpPr>
              <p:nvPr/>
            </p:nvSpPr>
            <p:spPr bwMode="auto">
              <a:xfrm>
                <a:off x="2725" y="3195"/>
                <a:ext cx="99" cy="11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30" name="Oval 129"/>
              <p:cNvSpPr>
                <a:spLocks noChangeArrowheads="1"/>
              </p:cNvSpPr>
              <p:nvPr/>
            </p:nvSpPr>
            <p:spPr bwMode="auto">
              <a:xfrm>
                <a:off x="2725" y="3195"/>
                <a:ext cx="99" cy="11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57" name="Group 56"/>
            <p:cNvGrpSpPr>
              <a:grpSpLocks/>
            </p:cNvGrpSpPr>
            <p:nvPr/>
          </p:nvGrpSpPr>
          <p:grpSpPr bwMode="auto">
            <a:xfrm>
              <a:off x="5283200" y="4156075"/>
              <a:ext cx="184150" cy="123825"/>
              <a:chOff x="2841" y="2844"/>
              <a:chExt cx="116" cy="78"/>
            </a:xfrm>
          </p:grpSpPr>
          <p:sp>
            <p:nvSpPr>
              <p:cNvPr id="127" name="Oval 126"/>
              <p:cNvSpPr>
                <a:spLocks noChangeArrowheads="1"/>
              </p:cNvSpPr>
              <p:nvPr/>
            </p:nvSpPr>
            <p:spPr bwMode="auto">
              <a:xfrm>
                <a:off x="2841" y="2844"/>
                <a:ext cx="116" cy="78"/>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8" name="Oval 127"/>
              <p:cNvSpPr>
                <a:spLocks noChangeArrowheads="1"/>
              </p:cNvSpPr>
              <p:nvPr/>
            </p:nvSpPr>
            <p:spPr bwMode="auto">
              <a:xfrm>
                <a:off x="2841" y="2844"/>
                <a:ext cx="116" cy="78"/>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58" name="Rectangle 57"/>
            <p:cNvSpPr>
              <a:spLocks noChangeArrowheads="1"/>
            </p:cNvSpPr>
            <p:nvPr/>
          </p:nvSpPr>
          <p:spPr bwMode="auto">
            <a:xfrm>
              <a:off x="4737100" y="2822575"/>
              <a:ext cx="1435100" cy="13652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b="1">
                  <a:solidFill>
                    <a:srgbClr val="FFFFFF"/>
                  </a:solidFill>
                  <a:latin typeface="Arial" charset="0"/>
                </a:rPr>
                <a:t>Verification and Validation</a:t>
              </a:r>
              <a:endParaRPr lang="en-US" sz="900"/>
            </a:p>
          </p:txBody>
        </p:sp>
        <p:grpSp>
          <p:nvGrpSpPr>
            <p:cNvPr id="59" name="Group 58"/>
            <p:cNvGrpSpPr>
              <a:grpSpLocks/>
            </p:cNvGrpSpPr>
            <p:nvPr/>
          </p:nvGrpSpPr>
          <p:grpSpPr bwMode="auto">
            <a:xfrm>
              <a:off x="5726112" y="3508375"/>
              <a:ext cx="228600" cy="304800"/>
              <a:chOff x="3073" y="2333"/>
              <a:chExt cx="155" cy="157"/>
            </a:xfrm>
          </p:grpSpPr>
          <p:sp>
            <p:nvSpPr>
              <p:cNvPr id="125" name="Oval 124"/>
              <p:cNvSpPr>
                <a:spLocks noChangeArrowheads="1"/>
              </p:cNvSpPr>
              <p:nvPr/>
            </p:nvSpPr>
            <p:spPr bwMode="auto">
              <a:xfrm>
                <a:off x="3073" y="2333"/>
                <a:ext cx="155"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6" name="Oval 125"/>
              <p:cNvSpPr>
                <a:spLocks noChangeArrowheads="1"/>
              </p:cNvSpPr>
              <p:nvPr/>
            </p:nvSpPr>
            <p:spPr bwMode="auto">
              <a:xfrm>
                <a:off x="3073" y="2333"/>
                <a:ext cx="155"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0" name="Group 59"/>
            <p:cNvGrpSpPr>
              <a:grpSpLocks/>
            </p:cNvGrpSpPr>
            <p:nvPr/>
          </p:nvGrpSpPr>
          <p:grpSpPr bwMode="auto">
            <a:xfrm>
              <a:off x="3897324" y="3554413"/>
              <a:ext cx="1809757" cy="1627187"/>
              <a:chOff x="2006" y="2465"/>
              <a:chExt cx="1140" cy="1025"/>
            </a:xfrm>
          </p:grpSpPr>
          <p:sp>
            <p:nvSpPr>
              <p:cNvPr id="116" name="Freeform 115"/>
              <p:cNvSpPr>
                <a:spLocks/>
              </p:cNvSpPr>
              <p:nvPr/>
            </p:nvSpPr>
            <p:spPr bwMode="auto">
              <a:xfrm>
                <a:off x="3067" y="2465"/>
                <a:ext cx="79" cy="1025"/>
              </a:xfrm>
              <a:custGeom>
                <a:avLst/>
                <a:gdLst>
                  <a:gd name="T0" fmla="*/ 0 w 79"/>
                  <a:gd name="T1" fmla="*/ 1025 h 1025"/>
                  <a:gd name="T2" fmla="*/ 0 w 79"/>
                  <a:gd name="T3" fmla="*/ 78 h 1025"/>
                  <a:gd name="T4" fmla="*/ 79 w 79"/>
                  <a:gd name="T5" fmla="*/ 0 h 1025"/>
                  <a:gd name="T6" fmla="*/ 79 w 79"/>
                  <a:gd name="T7" fmla="*/ 947 h 1025"/>
                  <a:gd name="T8" fmla="*/ 0 w 79"/>
                  <a:gd name="T9" fmla="*/ 1025 h 1025"/>
                  <a:gd name="T10" fmla="*/ 0 60000 65536"/>
                  <a:gd name="T11" fmla="*/ 0 60000 65536"/>
                  <a:gd name="T12" fmla="*/ 0 60000 65536"/>
                  <a:gd name="T13" fmla="*/ 0 60000 65536"/>
                  <a:gd name="T14" fmla="*/ 0 60000 65536"/>
                  <a:gd name="T15" fmla="*/ 0 w 79"/>
                  <a:gd name="T16" fmla="*/ 0 h 1025"/>
                  <a:gd name="T17" fmla="*/ 79 w 79"/>
                  <a:gd name="T18" fmla="*/ 1025 h 1025"/>
                </a:gdLst>
                <a:ahLst/>
                <a:cxnLst>
                  <a:cxn ang="T10">
                    <a:pos x="T0" y="T1"/>
                  </a:cxn>
                  <a:cxn ang="T11">
                    <a:pos x="T2" y="T3"/>
                  </a:cxn>
                  <a:cxn ang="T12">
                    <a:pos x="T4" y="T5"/>
                  </a:cxn>
                  <a:cxn ang="T13">
                    <a:pos x="T6" y="T7"/>
                  </a:cxn>
                  <a:cxn ang="T14">
                    <a:pos x="T8" y="T9"/>
                  </a:cxn>
                </a:cxnLst>
                <a:rect l="T15" t="T16" r="T17" b="T18"/>
                <a:pathLst>
                  <a:path w="79" h="1025">
                    <a:moveTo>
                      <a:pt x="0" y="1025"/>
                    </a:moveTo>
                    <a:lnTo>
                      <a:pt x="0" y="78"/>
                    </a:lnTo>
                    <a:lnTo>
                      <a:pt x="79" y="0"/>
                    </a:lnTo>
                    <a:lnTo>
                      <a:pt x="79" y="947"/>
                    </a:lnTo>
                    <a:lnTo>
                      <a:pt x="0" y="1025"/>
                    </a:lnTo>
                    <a:close/>
                  </a:path>
                </a:pathLst>
              </a:custGeom>
              <a:solidFill>
                <a:srgbClr val="717171"/>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7" name="Line 131"/>
              <p:cNvSpPr>
                <a:spLocks noChangeShapeType="1"/>
              </p:cNvSpPr>
              <p:nvPr/>
            </p:nvSpPr>
            <p:spPr bwMode="auto">
              <a:xfrm flipV="1">
                <a:off x="3067" y="3412"/>
                <a:ext cx="79" cy="78"/>
              </a:xfrm>
              <a:prstGeom prst="line">
                <a:avLst/>
              </a:prstGeom>
              <a:noFill/>
              <a:ln w="3175">
                <a:solidFill>
                  <a:srgbClr val="717171"/>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8" name="Freeform 117"/>
              <p:cNvSpPr>
                <a:spLocks/>
              </p:cNvSpPr>
              <p:nvPr/>
            </p:nvSpPr>
            <p:spPr bwMode="auto">
              <a:xfrm>
                <a:off x="2006" y="2465"/>
                <a:ext cx="1140" cy="78"/>
              </a:xfrm>
              <a:custGeom>
                <a:avLst/>
                <a:gdLst>
                  <a:gd name="T0" fmla="*/ 1061 w 1140"/>
                  <a:gd name="T1" fmla="*/ 78 h 78"/>
                  <a:gd name="T2" fmla="*/ 0 w 1140"/>
                  <a:gd name="T3" fmla="*/ 78 h 78"/>
                  <a:gd name="T4" fmla="*/ 78 w 1140"/>
                  <a:gd name="T5" fmla="*/ 0 h 78"/>
                  <a:gd name="T6" fmla="*/ 1140 w 1140"/>
                  <a:gd name="T7" fmla="*/ 0 h 78"/>
                  <a:gd name="T8" fmla="*/ 1061 w 1140"/>
                  <a:gd name="T9" fmla="*/ 78 h 78"/>
                  <a:gd name="T10" fmla="*/ 0 60000 65536"/>
                  <a:gd name="T11" fmla="*/ 0 60000 65536"/>
                  <a:gd name="T12" fmla="*/ 0 60000 65536"/>
                  <a:gd name="T13" fmla="*/ 0 60000 65536"/>
                  <a:gd name="T14" fmla="*/ 0 60000 65536"/>
                  <a:gd name="T15" fmla="*/ 0 w 1140"/>
                  <a:gd name="T16" fmla="*/ 0 h 78"/>
                  <a:gd name="T17" fmla="*/ 1140 w 1140"/>
                  <a:gd name="T18" fmla="*/ 78 h 78"/>
                </a:gdLst>
                <a:ahLst/>
                <a:cxnLst>
                  <a:cxn ang="T10">
                    <a:pos x="T0" y="T1"/>
                  </a:cxn>
                  <a:cxn ang="T11">
                    <a:pos x="T2" y="T3"/>
                  </a:cxn>
                  <a:cxn ang="T12">
                    <a:pos x="T4" y="T5"/>
                  </a:cxn>
                  <a:cxn ang="T13">
                    <a:pos x="T6" y="T7"/>
                  </a:cxn>
                  <a:cxn ang="T14">
                    <a:pos x="T8" y="T9"/>
                  </a:cxn>
                </a:cxnLst>
                <a:rect l="T15" t="T16" r="T17" b="T18"/>
                <a:pathLst>
                  <a:path w="1140" h="78">
                    <a:moveTo>
                      <a:pt x="1061" y="78"/>
                    </a:moveTo>
                    <a:lnTo>
                      <a:pt x="0" y="78"/>
                    </a:lnTo>
                    <a:lnTo>
                      <a:pt x="78" y="0"/>
                    </a:lnTo>
                    <a:lnTo>
                      <a:pt x="1140" y="0"/>
                    </a:lnTo>
                    <a:lnTo>
                      <a:pt x="1061" y="78"/>
                    </a:lnTo>
                    <a:close/>
                  </a:path>
                </a:pathLst>
              </a:custGeom>
              <a:solidFill>
                <a:srgbClr val="4C4C4C"/>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9" name="Line 133"/>
              <p:cNvSpPr>
                <a:spLocks noChangeShapeType="1"/>
              </p:cNvSpPr>
              <p:nvPr/>
            </p:nvSpPr>
            <p:spPr bwMode="auto">
              <a:xfrm flipV="1">
                <a:off x="3067" y="2465"/>
                <a:ext cx="79" cy="78"/>
              </a:xfrm>
              <a:prstGeom prst="line">
                <a:avLst/>
              </a:prstGeom>
              <a:noFill/>
              <a:ln w="3175">
                <a:solidFill>
                  <a:srgbClr val="4C4C4C"/>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0" name="Rectangle 119"/>
              <p:cNvSpPr>
                <a:spLocks noChangeArrowheads="1"/>
              </p:cNvSpPr>
              <p:nvPr/>
            </p:nvSpPr>
            <p:spPr bwMode="auto">
              <a:xfrm>
                <a:off x="2006" y="2543"/>
                <a:ext cx="1061" cy="947"/>
              </a:xfrm>
              <a:prstGeom prst="rect">
                <a:avLst/>
              </a:prstGeom>
              <a:solidFill>
                <a:srgbClr val="626262"/>
              </a:solid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1" name="Line 135"/>
              <p:cNvSpPr>
                <a:spLocks noChangeShapeType="1"/>
              </p:cNvSpPr>
              <p:nvPr/>
            </p:nvSpPr>
            <p:spPr bwMode="auto">
              <a:xfrm>
                <a:off x="2006" y="2543"/>
                <a:ext cx="0" cy="947"/>
              </a:xfrm>
              <a:prstGeom prst="line">
                <a:avLst/>
              </a:prstGeom>
              <a:noFill/>
              <a:ln w="9525">
                <a:solidFill>
                  <a:srgbClr val="6B6B6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2" name="Line 136"/>
              <p:cNvSpPr>
                <a:spLocks noChangeShapeType="1"/>
              </p:cNvSpPr>
              <p:nvPr/>
            </p:nvSpPr>
            <p:spPr bwMode="auto">
              <a:xfrm>
                <a:off x="2006" y="3490"/>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3" name="Line 137"/>
              <p:cNvSpPr>
                <a:spLocks noChangeShapeType="1"/>
              </p:cNvSpPr>
              <p:nvPr/>
            </p:nvSpPr>
            <p:spPr bwMode="auto">
              <a:xfrm flipV="1">
                <a:off x="3067" y="2543"/>
                <a:ext cx="0" cy="947"/>
              </a:xfrm>
              <a:prstGeom prst="line">
                <a:avLst/>
              </a:prstGeom>
              <a:noFill/>
              <a:ln w="9525">
                <a:solidFill>
                  <a:srgbClr val="757575"/>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24" name="Line 138"/>
              <p:cNvSpPr>
                <a:spLocks noChangeShapeType="1"/>
              </p:cNvSpPr>
              <p:nvPr/>
            </p:nvSpPr>
            <p:spPr bwMode="auto">
              <a:xfrm flipH="1">
                <a:off x="2006" y="2543"/>
                <a:ext cx="1061" cy="0"/>
              </a:xfrm>
              <a:prstGeom prst="line">
                <a:avLst/>
              </a:prstGeom>
              <a:noFill/>
              <a:ln w="9525">
                <a:solidFill>
                  <a:srgbClr val="5B5B5B"/>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1" name="Group 60"/>
            <p:cNvGrpSpPr>
              <a:grpSpLocks/>
            </p:cNvGrpSpPr>
            <p:nvPr/>
          </p:nvGrpSpPr>
          <p:grpSpPr bwMode="auto">
            <a:xfrm>
              <a:off x="5245100" y="4048125"/>
              <a:ext cx="252412" cy="381000"/>
              <a:chOff x="2706" y="3056"/>
              <a:chExt cx="159" cy="182"/>
            </a:xfrm>
          </p:grpSpPr>
          <p:sp>
            <p:nvSpPr>
              <p:cNvPr id="114" name="Oval 113"/>
              <p:cNvSpPr>
                <a:spLocks noChangeArrowheads="1"/>
              </p:cNvSpPr>
              <p:nvPr/>
            </p:nvSpPr>
            <p:spPr bwMode="auto">
              <a:xfrm>
                <a:off x="2706" y="3056"/>
                <a:ext cx="159" cy="182"/>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5" name="Oval 114"/>
              <p:cNvSpPr>
                <a:spLocks noChangeArrowheads="1"/>
              </p:cNvSpPr>
              <p:nvPr/>
            </p:nvSpPr>
            <p:spPr bwMode="auto">
              <a:xfrm>
                <a:off x="2706" y="3056"/>
                <a:ext cx="159" cy="182"/>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2" name="Group 61"/>
            <p:cNvGrpSpPr>
              <a:grpSpLocks/>
            </p:cNvGrpSpPr>
            <p:nvPr/>
          </p:nvGrpSpPr>
          <p:grpSpPr bwMode="auto">
            <a:xfrm>
              <a:off x="4157662" y="4699000"/>
              <a:ext cx="431800" cy="285750"/>
              <a:chOff x="2132" y="3186"/>
              <a:chExt cx="272" cy="180"/>
            </a:xfrm>
          </p:grpSpPr>
          <p:sp>
            <p:nvSpPr>
              <p:cNvPr id="112" name="Oval 111"/>
              <p:cNvSpPr>
                <a:spLocks noChangeArrowheads="1"/>
              </p:cNvSpPr>
              <p:nvPr/>
            </p:nvSpPr>
            <p:spPr bwMode="auto">
              <a:xfrm>
                <a:off x="2132" y="3186"/>
                <a:ext cx="272" cy="180"/>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3" name="Oval 112"/>
              <p:cNvSpPr>
                <a:spLocks noChangeArrowheads="1"/>
              </p:cNvSpPr>
              <p:nvPr/>
            </p:nvSpPr>
            <p:spPr bwMode="auto">
              <a:xfrm>
                <a:off x="2132" y="3186"/>
                <a:ext cx="272" cy="180"/>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63" name="Rectangle 62"/>
            <p:cNvSpPr>
              <a:spLocks noChangeArrowheads="1"/>
            </p:cNvSpPr>
            <p:nvPr/>
          </p:nvSpPr>
          <p:spPr bwMode="auto">
            <a:xfrm>
              <a:off x="4448175" y="3254375"/>
              <a:ext cx="6683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Operations</a:t>
              </a:r>
              <a:endParaRPr lang="en-US"/>
            </a:p>
          </p:txBody>
        </p:sp>
        <p:grpSp>
          <p:nvGrpSpPr>
            <p:cNvPr id="64" name="Group 63"/>
            <p:cNvGrpSpPr>
              <a:grpSpLocks/>
            </p:cNvGrpSpPr>
            <p:nvPr/>
          </p:nvGrpSpPr>
          <p:grpSpPr bwMode="auto">
            <a:xfrm>
              <a:off x="6869112" y="2971800"/>
              <a:ext cx="122238" cy="247650"/>
              <a:chOff x="2686" y="2688"/>
              <a:chExt cx="77" cy="156"/>
            </a:xfrm>
          </p:grpSpPr>
          <p:sp>
            <p:nvSpPr>
              <p:cNvPr id="110" name="Oval 109"/>
              <p:cNvSpPr>
                <a:spLocks noChangeArrowheads="1"/>
              </p:cNvSpPr>
              <p:nvPr/>
            </p:nvSpPr>
            <p:spPr bwMode="auto">
              <a:xfrm>
                <a:off x="2686" y="2688"/>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11" name="Oval 110"/>
              <p:cNvSpPr>
                <a:spLocks noChangeArrowheads="1"/>
              </p:cNvSpPr>
              <p:nvPr/>
            </p:nvSpPr>
            <p:spPr bwMode="auto">
              <a:xfrm>
                <a:off x="2686" y="2688"/>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5" name="Group 64"/>
            <p:cNvGrpSpPr>
              <a:grpSpLocks/>
            </p:cNvGrpSpPr>
            <p:nvPr/>
          </p:nvGrpSpPr>
          <p:grpSpPr bwMode="auto">
            <a:xfrm>
              <a:off x="4360862" y="4032250"/>
              <a:ext cx="211138" cy="247650"/>
              <a:chOff x="2260" y="2766"/>
              <a:chExt cx="133" cy="156"/>
            </a:xfrm>
          </p:grpSpPr>
          <p:sp>
            <p:nvSpPr>
              <p:cNvPr id="108" name="Oval 107"/>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9" name="Oval 108"/>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6" name="Group 65"/>
            <p:cNvGrpSpPr>
              <a:grpSpLocks/>
            </p:cNvGrpSpPr>
            <p:nvPr/>
          </p:nvGrpSpPr>
          <p:grpSpPr bwMode="auto">
            <a:xfrm>
              <a:off x="7326312" y="1995488"/>
              <a:ext cx="228600" cy="293687"/>
              <a:chOff x="4157" y="1591"/>
              <a:chExt cx="78" cy="156"/>
            </a:xfrm>
          </p:grpSpPr>
          <p:sp>
            <p:nvSpPr>
              <p:cNvPr id="106" name="Oval 105"/>
              <p:cNvSpPr>
                <a:spLocks noChangeArrowheads="1"/>
              </p:cNvSpPr>
              <p:nvPr/>
            </p:nvSpPr>
            <p:spPr bwMode="auto">
              <a:xfrm>
                <a:off x="4157" y="1591"/>
                <a:ext cx="78"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7" name="Oval 106"/>
              <p:cNvSpPr>
                <a:spLocks noChangeArrowheads="1"/>
              </p:cNvSpPr>
              <p:nvPr/>
            </p:nvSpPr>
            <p:spPr bwMode="auto">
              <a:xfrm>
                <a:off x="4157" y="1591"/>
                <a:ext cx="78"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7" name="Group 66"/>
            <p:cNvGrpSpPr>
              <a:grpSpLocks/>
            </p:cNvGrpSpPr>
            <p:nvPr/>
          </p:nvGrpSpPr>
          <p:grpSpPr bwMode="auto">
            <a:xfrm>
              <a:off x="6945312" y="2344738"/>
              <a:ext cx="152400" cy="325437"/>
              <a:chOff x="3886" y="1786"/>
              <a:chExt cx="77" cy="157"/>
            </a:xfrm>
          </p:grpSpPr>
          <p:sp>
            <p:nvSpPr>
              <p:cNvPr id="104" name="Oval 103"/>
              <p:cNvSpPr>
                <a:spLocks noChangeArrowheads="1"/>
              </p:cNvSpPr>
              <p:nvPr/>
            </p:nvSpPr>
            <p:spPr bwMode="auto">
              <a:xfrm>
                <a:off x="3886" y="1786"/>
                <a:ext cx="77" cy="157"/>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5" name="Oval 104"/>
              <p:cNvSpPr>
                <a:spLocks noChangeArrowheads="1"/>
              </p:cNvSpPr>
              <p:nvPr/>
            </p:nvSpPr>
            <p:spPr bwMode="auto">
              <a:xfrm>
                <a:off x="3886" y="1786"/>
                <a:ext cx="77" cy="157"/>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68" name="Group 67"/>
            <p:cNvGrpSpPr>
              <a:grpSpLocks/>
            </p:cNvGrpSpPr>
            <p:nvPr/>
          </p:nvGrpSpPr>
          <p:grpSpPr bwMode="auto">
            <a:xfrm>
              <a:off x="5040312" y="4276725"/>
              <a:ext cx="61913" cy="125413"/>
              <a:chOff x="2928" y="2726"/>
              <a:chExt cx="39" cy="79"/>
            </a:xfrm>
          </p:grpSpPr>
          <p:sp>
            <p:nvSpPr>
              <p:cNvPr id="102" name="Oval 101"/>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3" name="Oval 102"/>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69" name="Rectangle 68"/>
            <p:cNvSpPr>
              <a:spLocks noChangeArrowheads="1"/>
            </p:cNvSpPr>
            <p:nvPr/>
          </p:nvSpPr>
          <p:spPr bwMode="auto">
            <a:xfrm>
              <a:off x="6432550" y="1514475"/>
              <a:ext cx="690562"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Acquisition</a:t>
              </a:r>
              <a:endParaRPr lang="en-US"/>
            </a:p>
          </p:txBody>
        </p:sp>
        <p:grpSp>
          <p:nvGrpSpPr>
            <p:cNvPr id="70" name="Group 69"/>
            <p:cNvGrpSpPr>
              <a:grpSpLocks/>
            </p:cNvGrpSpPr>
            <p:nvPr/>
          </p:nvGrpSpPr>
          <p:grpSpPr bwMode="auto">
            <a:xfrm>
              <a:off x="7707312" y="1603375"/>
              <a:ext cx="152400" cy="377825"/>
              <a:chOff x="4363" y="1469"/>
              <a:chExt cx="77" cy="156"/>
            </a:xfrm>
          </p:grpSpPr>
          <p:sp>
            <p:nvSpPr>
              <p:cNvPr id="100" name="Oval 99"/>
              <p:cNvSpPr>
                <a:spLocks noChangeArrowheads="1"/>
              </p:cNvSpPr>
              <p:nvPr/>
            </p:nvSpPr>
            <p:spPr bwMode="auto">
              <a:xfrm>
                <a:off x="4363" y="1469"/>
                <a:ext cx="77"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101" name="Oval 100"/>
              <p:cNvSpPr>
                <a:spLocks noChangeArrowheads="1"/>
              </p:cNvSpPr>
              <p:nvPr/>
            </p:nvSpPr>
            <p:spPr bwMode="auto">
              <a:xfrm>
                <a:off x="4363" y="1469"/>
                <a:ext cx="77"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71" name="Rectangle 70"/>
            <p:cNvSpPr>
              <a:spLocks noChangeArrowheads="1"/>
            </p:cNvSpPr>
            <p:nvPr/>
          </p:nvSpPr>
          <p:spPr bwMode="auto">
            <a:xfrm>
              <a:off x="6183312" y="5562600"/>
              <a:ext cx="2819400" cy="273050"/>
            </a:xfrm>
            <a:prstGeom prst="rect">
              <a:avLst/>
            </a:prstGeom>
            <a:noFill/>
            <a:ln w="9525">
              <a:noFill/>
              <a:miter lim="800000"/>
              <a:headEnd/>
              <a:tailEnd/>
            </a:ln>
          </p:spPr>
          <p:txBody>
            <a:bodyPr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900">
                  <a:solidFill>
                    <a:srgbClr val="000000"/>
                  </a:solidFill>
                  <a:latin typeface="Arial" charset="0"/>
                </a:rPr>
                <a:t>Adapted from : James Reason, Managing the Risks of Organizational Accidents, 1997, p. 12</a:t>
              </a:r>
              <a:endParaRPr lang="en-US" sz="900"/>
            </a:p>
          </p:txBody>
        </p:sp>
        <p:sp>
          <p:nvSpPr>
            <p:cNvPr id="72" name="Rectangle 71"/>
            <p:cNvSpPr>
              <a:spLocks noChangeArrowheads="1"/>
            </p:cNvSpPr>
            <p:nvPr/>
          </p:nvSpPr>
          <p:spPr bwMode="auto">
            <a:xfrm>
              <a:off x="4089400" y="3706813"/>
              <a:ext cx="490537" cy="15240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000" b="1">
                  <a:solidFill>
                    <a:srgbClr val="FFFFFF"/>
                  </a:solidFill>
                  <a:latin typeface="Arial" charset="0"/>
                </a:rPr>
                <a:t>Process</a:t>
              </a:r>
              <a:endParaRPr lang="en-US"/>
            </a:p>
          </p:txBody>
        </p:sp>
        <p:sp>
          <p:nvSpPr>
            <p:cNvPr id="73" name="Line 192"/>
            <p:cNvSpPr>
              <a:spLocks noChangeShapeType="1"/>
            </p:cNvSpPr>
            <p:nvPr/>
          </p:nvSpPr>
          <p:spPr bwMode="auto">
            <a:xfrm flipH="1">
              <a:off x="7707312" y="1752600"/>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4" name="Line 194"/>
            <p:cNvSpPr>
              <a:spLocks noChangeShapeType="1"/>
            </p:cNvSpPr>
            <p:nvPr/>
          </p:nvSpPr>
          <p:spPr bwMode="auto">
            <a:xfrm flipH="1">
              <a:off x="6792912" y="2514600"/>
              <a:ext cx="304800" cy="3048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5" name="Line 195"/>
            <p:cNvSpPr>
              <a:spLocks noChangeShapeType="1"/>
            </p:cNvSpPr>
            <p:nvPr/>
          </p:nvSpPr>
          <p:spPr bwMode="auto">
            <a:xfrm flipH="1">
              <a:off x="6488112" y="2974975"/>
              <a:ext cx="152400" cy="1524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6" name="Line 196"/>
            <p:cNvSpPr>
              <a:spLocks noChangeShapeType="1"/>
            </p:cNvSpPr>
            <p:nvPr/>
          </p:nvSpPr>
          <p:spPr bwMode="auto">
            <a:xfrm flipH="1">
              <a:off x="5726112" y="3660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7" name="Line 197"/>
            <p:cNvSpPr>
              <a:spLocks noChangeShapeType="1"/>
            </p:cNvSpPr>
            <p:nvPr/>
          </p:nvSpPr>
          <p:spPr bwMode="auto">
            <a:xfrm flipH="1">
              <a:off x="6107112" y="32797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8" name="Line 198"/>
            <p:cNvSpPr>
              <a:spLocks noChangeShapeType="1"/>
            </p:cNvSpPr>
            <p:nvPr/>
          </p:nvSpPr>
          <p:spPr bwMode="auto">
            <a:xfrm flipH="1">
              <a:off x="4049712" y="4117975"/>
              <a:ext cx="1447800" cy="1295400"/>
            </a:xfrm>
            <a:prstGeom prst="line">
              <a:avLst/>
            </a:prstGeom>
            <a:noFill/>
            <a:ln w="28575">
              <a:solidFill>
                <a:schemeClr val="tx1"/>
              </a:solidFill>
              <a:round/>
              <a:headEnd/>
              <a:tailEnd type="stealth" w="lg" len="lg"/>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79" name="Line 201"/>
            <p:cNvSpPr>
              <a:spLocks noChangeShapeType="1"/>
            </p:cNvSpPr>
            <p:nvPr/>
          </p:nvSpPr>
          <p:spPr bwMode="auto">
            <a:xfrm flipH="1">
              <a:off x="7326312" y="2060575"/>
              <a:ext cx="228600" cy="228600"/>
            </a:xfrm>
            <a:prstGeom prst="line">
              <a:avLst/>
            </a:prstGeom>
            <a:noFill/>
            <a:ln w="28575">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0" name="Freeform 79"/>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1" name="Freeform 80"/>
            <p:cNvSpPr>
              <a:spLocks/>
            </p:cNvSpPr>
            <p:nvPr/>
          </p:nvSpPr>
          <p:spPr bwMode="auto">
            <a:xfrm>
              <a:off x="7935912" y="685800"/>
              <a:ext cx="1425575" cy="762000"/>
            </a:xfrm>
            <a:custGeom>
              <a:avLst/>
              <a:gdLst>
                <a:gd name="T0" fmla="*/ 712788 w 898"/>
                <a:gd name="T1" fmla="*/ 205154 h 364"/>
                <a:gd name="T2" fmla="*/ 552450 w 898"/>
                <a:gd name="T3" fmla="*/ 81643 h 364"/>
                <a:gd name="T4" fmla="*/ 482600 w 898"/>
                <a:gd name="T5" fmla="*/ 223994 h 364"/>
                <a:gd name="T6" fmla="*/ 25400 w 898"/>
                <a:gd name="T7" fmla="*/ 81643 h 364"/>
                <a:gd name="T8" fmla="*/ 306388 w 898"/>
                <a:gd name="T9" fmla="*/ 267956 h 364"/>
                <a:gd name="T10" fmla="*/ 0 w 898"/>
                <a:gd name="T11" fmla="*/ 303544 h 364"/>
                <a:gd name="T12" fmla="*/ 246063 w 898"/>
                <a:gd name="T13" fmla="*/ 414494 h 364"/>
                <a:gd name="T14" fmla="*/ 9525 w 898"/>
                <a:gd name="T15" fmla="*/ 514978 h 364"/>
                <a:gd name="T16" fmla="*/ 374650 w 898"/>
                <a:gd name="T17" fmla="*/ 491951 h 364"/>
                <a:gd name="T18" fmla="*/ 314325 w 898"/>
                <a:gd name="T19" fmla="*/ 619648 h 364"/>
                <a:gd name="T20" fmla="*/ 509588 w 898"/>
                <a:gd name="T21" fmla="*/ 550566 h 364"/>
                <a:gd name="T22" fmla="*/ 560388 w 898"/>
                <a:gd name="T23" fmla="*/ 762000 h 364"/>
                <a:gd name="T24" fmla="*/ 695325 w 898"/>
                <a:gd name="T25" fmla="*/ 525445 h 364"/>
                <a:gd name="T26" fmla="*/ 874713 w 898"/>
                <a:gd name="T27" fmla="*/ 695011 h 364"/>
                <a:gd name="T28" fmla="*/ 925513 w 898"/>
                <a:gd name="T29" fmla="*/ 508698 h 364"/>
                <a:gd name="T30" fmla="*/ 1198563 w 898"/>
                <a:gd name="T31" fmla="*/ 638489 h 364"/>
                <a:gd name="T32" fmla="*/ 1111250 w 898"/>
                <a:gd name="T33" fmla="*/ 456363 h 364"/>
                <a:gd name="T34" fmla="*/ 1425575 w 898"/>
                <a:gd name="T35" fmla="*/ 468923 h 364"/>
                <a:gd name="T36" fmla="*/ 1162050 w 898"/>
                <a:gd name="T37" fmla="*/ 368440 h 364"/>
                <a:gd name="T38" fmla="*/ 1392238 w 898"/>
                <a:gd name="T39" fmla="*/ 286797 h 364"/>
                <a:gd name="T40" fmla="*/ 1103313 w 898"/>
                <a:gd name="T41" fmla="*/ 257489 h 364"/>
                <a:gd name="T42" fmla="*/ 1212850 w 898"/>
                <a:gd name="T43" fmla="*/ 157006 h 364"/>
                <a:gd name="T44" fmla="*/ 935038 w 898"/>
                <a:gd name="T45" fmla="*/ 188407 h 364"/>
                <a:gd name="T46" fmla="*/ 958850 w 898"/>
                <a:gd name="T47" fmla="*/ 0 h 364"/>
                <a:gd name="T48" fmla="*/ 712788 w 898"/>
                <a:gd name="T49" fmla="*/ 205154 h 3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8"/>
                <a:gd name="T76" fmla="*/ 0 h 364"/>
                <a:gd name="T77" fmla="*/ 898 w 898"/>
                <a:gd name="T78" fmla="*/ 364 h 3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8" h="364">
                  <a:moveTo>
                    <a:pt x="449" y="98"/>
                  </a:moveTo>
                  <a:lnTo>
                    <a:pt x="348" y="39"/>
                  </a:lnTo>
                  <a:lnTo>
                    <a:pt x="304" y="107"/>
                  </a:lnTo>
                  <a:lnTo>
                    <a:pt x="16" y="39"/>
                  </a:lnTo>
                  <a:lnTo>
                    <a:pt x="193" y="128"/>
                  </a:lnTo>
                  <a:lnTo>
                    <a:pt x="0" y="145"/>
                  </a:lnTo>
                  <a:lnTo>
                    <a:pt x="155" y="198"/>
                  </a:lnTo>
                  <a:lnTo>
                    <a:pt x="6" y="246"/>
                  </a:lnTo>
                  <a:lnTo>
                    <a:pt x="236" y="235"/>
                  </a:lnTo>
                  <a:lnTo>
                    <a:pt x="198" y="296"/>
                  </a:lnTo>
                  <a:lnTo>
                    <a:pt x="321" y="263"/>
                  </a:lnTo>
                  <a:lnTo>
                    <a:pt x="353" y="364"/>
                  </a:lnTo>
                  <a:lnTo>
                    <a:pt x="438" y="251"/>
                  </a:lnTo>
                  <a:lnTo>
                    <a:pt x="551" y="332"/>
                  </a:lnTo>
                  <a:lnTo>
                    <a:pt x="583" y="243"/>
                  </a:lnTo>
                  <a:lnTo>
                    <a:pt x="755" y="305"/>
                  </a:lnTo>
                  <a:lnTo>
                    <a:pt x="700" y="218"/>
                  </a:lnTo>
                  <a:lnTo>
                    <a:pt x="898" y="224"/>
                  </a:lnTo>
                  <a:lnTo>
                    <a:pt x="732" y="176"/>
                  </a:lnTo>
                  <a:lnTo>
                    <a:pt x="877" y="137"/>
                  </a:lnTo>
                  <a:lnTo>
                    <a:pt x="695" y="123"/>
                  </a:lnTo>
                  <a:lnTo>
                    <a:pt x="764" y="75"/>
                  </a:lnTo>
                  <a:lnTo>
                    <a:pt x="589" y="90"/>
                  </a:lnTo>
                  <a:lnTo>
                    <a:pt x="604" y="0"/>
                  </a:lnTo>
                  <a:lnTo>
                    <a:pt x="449" y="9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82" name="Rectangle 81"/>
            <p:cNvSpPr>
              <a:spLocks noChangeArrowheads="1"/>
            </p:cNvSpPr>
            <p:nvPr/>
          </p:nvSpPr>
          <p:spPr bwMode="auto">
            <a:xfrm>
              <a:off x="8393112" y="974725"/>
              <a:ext cx="42862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rgbClr val="FFFFFF"/>
                  </a:solidFill>
                  <a:latin typeface="Arial" charset="0"/>
                </a:rPr>
                <a:t>RISKS</a:t>
              </a:r>
              <a:endParaRPr lang="en-US"/>
            </a:p>
          </p:txBody>
        </p:sp>
        <p:grpSp>
          <p:nvGrpSpPr>
            <p:cNvPr id="83" name="Group 82"/>
            <p:cNvGrpSpPr>
              <a:grpSpLocks/>
            </p:cNvGrpSpPr>
            <p:nvPr/>
          </p:nvGrpSpPr>
          <p:grpSpPr bwMode="auto">
            <a:xfrm>
              <a:off x="2830512" y="5043488"/>
              <a:ext cx="1447800" cy="1128712"/>
              <a:chOff x="1195" y="3076"/>
              <a:chExt cx="852" cy="663"/>
            </a:xfrm>
          </p:grpSpPr>
          <p:sp>
            <p:nvSpPr>
              <p:cNvPr id="98" name="Freeform 97"/>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solidFill>
                <a:srgbClr val="FF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9" name="Freeform 98"/>
              <p:cNvSpPr>
                <a:spLocks/>
              </p:cNvSpPr>
              <p:nvPr/>
            </p:nvSpPr>
            <p:spPr bwMode="auto">
              <a:xfrm>
                <a:off x="1195" y="3076"/>
                <a:ext cx="852" cy="663"/>
              </a:xfrm>
              <a:custGeom>
                <a:avLst/>
                <a:gdLst>
                  <a:gd name="T0" fmla="*/ 426 w 852"/>
                  <a:gd name="T1" fmla="*/ 178 h 663"/>
                  <a:gd name="T2" fmla="*/ 330 w 852"/>
                  <a:gd name="T3" fmla="*/ 70 h 663"/>
                  <a:gd name="T4" fmla="*/ 289 w 852"/>
                  <a:gd name="T5" fmla="*/ 194 h 663"/>
                  <a:gd name="T6" fmla="*/ 15 w 852"/>
                  <a:gd name="T7" fmla="*/ 70 h 663"/>
                  <a:gd name="T8" fmla="*/ 183 w 852"/>
                  <a:gd name="T9" fmla="*/ 234 h 663"/>
                  <a:gd name="T10" fmla="*/ 0 w 852"/>
                  <a:gd name="T11" fmla="*/ 264 h 663"/>
                  <a:gd name="T12" fmla="*/ 147 w 852"/>
                  <a:gd name="T13" fmla="*/ 361 h 663"/>
                  <a:gd name="T14" fmla="*/ 6 w 852"/>
                  <a:gd name="T15" fmla="*/ 448 h 663"/>
                  <a:gd name="T16" fmla="*/ 224 w 852"/>
                  <a:gd name="T17" fmla="*/ 428 h 663"/>
                  <a:gd name="T18" fmla="*/ 188 w 852"/>
                  <a:gd name="T19" fmla="*/ 541 h 663"/>
                  <a:gd name="T20" fmla="*/ 304 w 852"/>
                  <a:gd name="T21" fmla="*/ 480 h 663"/>
                  <a:gd name="T22" fmla="*/ 335 w 852"/>
                  <a:gd name="T23" fmla="*/ 663 h 663"/>
                  <a:gd name="T24" fmla="*/ 415 w 852"/>
                  <a:gd name="T25" fmla="*/ 458 h 663"/>
                  <a:gd name="T26" fmla="*/ 523 w 852"/>
                  <a:gd name="T27" fmla="*/ 606 h 663"/>
                  <a:gd name="T28" fmla="*/ 553 w 852"/>
                  <a:gd name="T29" fmla="*/ 444 h 663"/>
                  <a:gd name="T30" fmla="*/ 716 w 852"/>
                  <a:gd name="T31" fmla="*/ 556 h 663"/>
                  <a:gd name="T32" fmla="*/ 664 w 852"/>
                  <a:gd name="T33" fmla="*/ 397 h 663"/>
                  <a:gd name="T34" fmla="*/ 852 w 852"/>
                  <a:gd name="T35" fmla="*/ 408 h 663"/>
                  <a:gd name="T36" fmla="*/ 694 w 852"/>
                  <a:gd name="T37" fmla="*/ 321 h 663"/>
                  <a:gd name="T38" fmla="*/ 832 w 852"/>
                  <a:gd name="T39" fmla="*/ 250 h 663"/>
                  <a:gd name="T40" fmla="*/ 659 w 852"/>
                  <a:gd name="T41" fmla="*/ 224 h 663"/>
                  <a:gd name="T42" fmla="*/ 725 w 852"/>
                  <a:gd name="T43" fmla="*/ 136 h 663"/>
                  <a:gd name="T44" fmla="*/ 558 w 852"/>
                  <a:gd name="T45" fmla="*/ 163 h 663"/>
                  <a:gd name="T46" fmla="*/ 573 w 852"/>
                  <a:gd name="T47" fmla="*/ 0 h 663"/>
                  <a:gd name="T48" fmla="*/ 426 w 852"/>
                  <a:gd name="T49" fmla="*/ 178 h 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2"/>
                  <a:gd name="T76" fmla="*/ 0 h 663"/>
                  <a:gd name="T77" fmla="*/ 852 w 852"/>
                  <a:gd name="T78" fmla="*/ 663 h 6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2" h="663">
                    <a:moveTo>
                      <a:pt x="426" y="178"/>
                    </a:moveTo>
                    <a:lnTo>
                      <a:pt x="330" y="70"/>
                    </a:lnTo>
                    <a:lnTo>
                      <a:pt x="289" y="194"/>
                    </a:lnTo>
                    <a:lnTo>
                      <a:pt x="15" y="70"/>
                    </a:lnTo>
                    <a:lnTo>
                      <a:pt x="183" y="234"/>
                    </a:lnTo>
                    <a:lnTo>
                      <a:pt x="0" y="264"/>
                    </a:lnTo>
                    <a:lnTo>
                      <a:pt x="147" y="361"/>
                    </a:lnTo>
                    <a:lnTo>
                      <a:pt x="6" y="448"/>
                    </a:lnTo>
                    <a:lnTo>
                      <a:pt x="224" y="428"/>
                    </a:lnTo>
                    <a:lnTo>
                      <a:pt x="188" y="541"/>
                    </a:lnTo>
                    <a:lnTo>
                      <a:pt x="304" y="480"/>
                    </a:lnTo>
                    <a:lnTo>
                      <a:pt x="335" y="663"/>
                    </a:lnTo>
                    <a:lnTo>
                      <a:pt x="415" y="458"/>
                    </a:lnTo>
                    <a:lnTo>
                      <a:pt x="523" y="606"/>
                    </a:lnTo>
                    <a:lnTo>
                      <a:pt x="553" y="444"/>
                    </a:lnTo>
                    <a:lnTo>
                      <a:pt x="716" y="556"/>
                    </a:lnTo>
                    <a:lnTo>
                      <a:pt x="664" y="397"/>
                    </a:lnTo>
                    <a:lnTo>
                      <a:pt x="852" y="408"/>
                    </a:lnTo>
                    <a:lnTo>
                      <a:pt x="694" y="321"/>
                    </a:lnTo>
                    <a:lnTo>
                      <a:pt x="832" y="250"/>
                    </a:lnTo>
                    <a:lnTo>
                      <a:pt x="659" y="224"/>
                    </a:lnTo>
                    <a:lnTo>
                      <a:pt x="725" y="136"/>
                    </a:lnTo>
                    <a:lnTo>
                      <a:pt x="558" y="163"/>
                    </a:lnTo>
                    <a:lnTo>
                      <a:pt x="573" y="0"/>
                    </a:lnTo>
                    <a:lnTo>
                      <a:pt x="426" y="178"/>
                    </a:lnTo>
                    <a:close/>
                  </a:path>
                </a:pathLst>
              </a:custGeom>
              <a:noFill/>
              <a:ln w="9525" cap="rnd">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sp>
          <p:nvSpPr>
            <p:cNvPr id="84" name="Rectangle 83"/>
            <p:cNvSpPr>
              <a:spLocks noChangeArrowheads="1"/>
            </p:cNvSpPr>
            <p:nvPr/>
          </p:nvSpPr>
          <p:spPr bwMode="auto">
            <a:xfrm>
              <a:off x="3284537" y="5386388"/>
              <a:ext cx="612775"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Program </a:t>
              </a:r>
              <a:endParaRPr lang="en-US">
                <a:solidFill>
                  <a:schemeClr val="bg1"/>
                </a:solidFill>
              </a:endParaRPr>
            </a:p>
          </p:txBody>
        </p:sp>
        <p:sp>
          <p:nvSpPr>
            <p:cNvPr id="85" name="Rectangle 84"/>
            <p:cNvSpPr>
              <a:spLocks noChangeArrowheads="1"/>
            </p:cNvSpPr>
            <p:nvPr/>
          </p:nvSpPr>
          <p:spPr bwMode="auto">
            <a:xfrm>
              <a:off x="3346450" y="5561013"/>
              <a:ext cx="457200" cy="168275"/>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sz="1100" b="1">
                  <a:solidFill>
                    <a:schemeClr val="bg1"/>
                  </a:solidFill>
                  <a:latin typeface="Arial" charset="0"/>
                </a:rPr>
                <a:t>Failure</a:t>
              </a:r>
              <a:endParaRPr lang="en-US">
                <a:solidFill>
                  <a:schemeClr val="bg1"/>
                </a:solidFill>
              </a:endParaRPr>
            </a:p>
          </p:txBody>
        </p:sp>
        <p:grpSp>
          <p:nvGrpSpPr>
            <p:cNvPr id="86" name="Group 85"/>
            <p:cNvGrpSpPr>
              <a:grpSpLocks/>
            </p:cNvGrpSpPr>
            <p:nvPr/>
          </p:nvGrpSpPr>
          <p:grpSpPr bwMode="auto">
            <a:xfrm>
              <a:off x="4964112" y="4654550"/>
              <a:ext cx="284163" cy="309563"/>
              <a:chOff x="3731" y="2060"/>
              <a:chExt cx="179" cy="195"/>
            </a:xfrm>
          </p:grpSpPr>
          <p:sp>
            <p:nvSpPr>
              <p:cNvPr id="96" name="Oval 95"/>
              <p:cNvSpPr>
                <a:spLocks noChangeArrowheads="1"/>
              </p:cNvSpPr>
              <p:nvPr/>
            </p:nvSpPr>
            <p:spPr bwMode="auto">
              <a:xfrm>
                <a:off x="3731" y="2060"/>
                <a:ext cx="179" cy="195"/>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7" name="Oval 96"/>
              <p:cNvSpPr>
                <a:spLocks noChangeArrowheads="1"/>
              </p:cNvSpPr>
              <p:nvPr/>
            </p:nvSpPr>
            <p:spPr bwMode="auto">
              <a:xfrm>
                <a:off x="3731" y="2060"/>
                <a:ext cx="179" cy="195"/>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87" name="Group 86"/>
            <p:cNvGrpSpPr>
              <a:grpSpLocks/>
            </p:cNvGrpSpPr>
            <p:nvPr/>
          </p:nvGrpSpPr>
          <p:grpSpPr bwMode="auto">
            <a:xfrm>
              <a:off x="7250112" y="1524000"/>
              <a:ext cx="61913" cy="125413"/>
              <a:chOff x="2928" y="2726"/>
              <a:chExt cx="39" cy="79"/>
            </a:xfrm>
          </p:grpSpPr>
          <p:sp>
            <p:nvSpPr>
              <p:cNvPr id="94" name="Oval 93"/>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5" name="Oval 94"/>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88" name="Group 87"/>
            <p:cNvGrpSpPr>
              <a:grpSpLocks/>
            </p:cNvGrpSpPr>
            <p:nvPr/>
          </p:nvGrpSpPr>
          <p:grpSpPr bwMode="auto">
            <a:xfrm>
              <a:off x="4811712" y="3892550"/>
              <a:ext cx="211138" cy="247650"/>
              <a:chOff x="2260" y="2766"/>
              <a:chExt cx="133" cy="156"/>
            </a:xfrm>
          </p:grpSpPr>
          <p:sp>
            <p:nvSpPr>
              <p:cNvPr id="92" name="Oval 91"/>
              <p:cNvSpPr>
                <a:spLocks noChangeArrowheads="1"/>
              </p:cNvSpPr>
              <p:nvPr/>
            </p:nvSpPr>
            <p:spPr bwMode="auto">
              <a:xfrm>
                <a:off x="2260" y="2766"/>
                <a:ext cx="133" cy="156"/>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3" name="Oval 92"/>
              <p:cNvSpPr>
                <a:spLocks noChangeArrowheads="1"/>
              </p:cNvSpPr>
              <p:nvPr/>
            </p:nvSpPr>
            <p:spPr bwMode="auto">
              <a:xfrm>
                <a:off x="2260" y="2766"/>
                <a:ext cx="133" cy="156"/>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nvGrpSpPr>
            <p:cNvPr id="89" name="Group 88"/>
            <p:cNvGrpSpPr>
              <a:grpSpLocks/>
            </p:cNvGrpSpPr>
            <p:nvPr/>
          </p:nvGrpSpPr>
          <p:grpSpPr bwMode="auto">
            <a:xfrm>
              <a:off x="7402512" y="2590800"/>
              <a:ext cx="61913" cy="125413"/>
              <a:chOff x="2928" y="2726"/>
              <a:chExt cx="39" cy="79"/>
            </a:xfrm>
          </p:grpSpPr>
          <p:sp>
            <p:nvSpPr>
              <p:cNvPr id="90" name="Oval 89"/>
              <p:cNvSpPr>
                <a:spLocks noChangeArrowheads="1"/>
              </p:cNvSpPr>
              <p:nvPr/>
            </p:nvSpPr>
            <p:spPr bwMode="auto">
              <a:xfrm>
                <a:off x="2928" y="2726"/>
                <a:ext cx="39" cy="79"/>
              </a:xfrm>
              <a:prstGeom prst="ellipse">
                <a:avLst/>
              </a:prstGeom>
              <a:solidFill>
                <a:srgbClr val="FFFFFF"/>
              </a:solidFill>
              <a:ln w="0">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sp>
            <p:nvSpPr>
              <p:cNvPr id="91" name="Oval 90"/>
              <p:cNvSpPr>
                <a:spLocks noChangeArrowheads="1"/>
              </p:cNvSpPr>
              <p:nvPr/>
            </p:nvSpPr>
            <p:spPr bwMode="auto">
              <a:xfrm>
                <a:off x="2928" y="2726"/>
                <a:ext cx="39" cy="79"/>
              </a:xfrm>
              <a:prstGeom prst="ellipse">
                <a:avLst/>
              </a:prstGeom>
              <a:noFill/>
              <a:ln w="9525" cap="rnd">
                <a:solidFill>
                  <a:srgbClr val="000000"/>
                </a:solidFill>
                <a:round/>
                <a:headEnd/>
                <a:tailEnd/>
              </a:ln>
            </p:spPr>
            <p:txBody>
              <a:bodyPr/>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pSp>
      </p:grpSp>
    </p:spTree>
    <p:extLst>
      <p:ext uri="{BB962C8B-B14F-4D97-AF65-F5344CB8AC3E}">
        <p14:creationId xmlns:p14="http://schemas.microsoft.com/office/powerpoint/2010/main" val="88338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Risk &amp; Mitigation Strategies</a:t>
            </a:r>
            <a:endParaRPr lang="en-US" dirty="0"/>
          </a:p>
        </p:txBody>
      </p:sp>
      <p:sp>
        <p:nvSpPr>
          <p:cNvPr id="3" name="Rectangle 2"/>
          <p:cNvSpPr>
            <a:spLocks noChangeArrowheads="1"/>
          </p:cNvSpPr>
          <p:nvPr/>
        </p:nvSpPr>
        <p:spPr bwMode="auto">
          <a:xfrm>
            <a:off x="0" y="1737360"/>
            <a:ext cx="6087649" cy="5211596"/>
          </a:xfrm>
          <a:prstGeom prst="rect">
            <a:avLst/>
          </a:prstGeom>
          <a:noFill/>
          <a:ln w="9525">
            <a:noFill/>
            <a:miter lim="800000"/>
            <a:headEnd/>
            <a:tailEnd/>
          </a:ln>
        </p:spPr>
        <p:txBody>
          <a:bodyPr lIns="87090" tIns="43545" rIns="87090" bIns="43545"/>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marL="215900" indent="-215900" defTabSz="863600" eaLnBrk="0" hangingPunct="0">
              <a:lnSpc>
                <a:spcPct val="95000"/>
              </a:lnSpc>
              <a:spcBef>
                <a:spcPct val="50000"/>
              </a:spcBef>
              <a:buClr>
                <a:schemeClr val="tx1"/>
              </a:buClr>
              <a:buFontTx/>
              <a:buChar char="•"/>
            </a:pPr>
            <a:r>
              <a:rPr lang="en-US" sz="1700" b="1" dirty="0"/>
              <a:t>Personnel Shortfalls</a:t>
            </a:r>
          </a:p>
          <a:p>
            <a:pPr marL="587375" lvl="1" indent="-261938" defTabSz="863600" eaLnBrk="0" hangingPunct="0">
              <a:lnSpc>
                <a:spcPct val="95000"/>
              </a:lnSpc>
              <a:spcBef>
                <a:spcPct val="20000"/>
              </a:spcBef>
              <a:buClr>
                <a:schemeClr val="tx1"/>
              </a:buClr>
              <a:buFontTx/>
              <a:buChar char="–"/>
            </a:pPr>
            <a:r>
              <a:rPr lang="en-US" sz="1400" b="1" dirty="0"/>
              <a:t>Career Development</a:t>
            </a:r>
          </a:p>
          <a:p>
            <a:pPr marL="587375" lvl="1" indent="-261938" defTabSz="863600" eaLnBrk="0" hangingPunct="0">
              <a:lnSpc>
                <a:spcPct val="95000"/>
              </a:lnSpc>
              <a:spcBef>
                <a:spcPct val="20000"/>
              </a:spcBef>
              <a:buClr>
                <a:schemeClr val="tx1"/>
              </a:buClr>
              <a:buFontTx/>
              <a:buChar char="–"/>
            </a:pPr>
            <a:r>
              <a:rPr lang="en-US" sz="1400" b="1" dirty="0"/>
              <a:t>Team building</a:t>
            </a:r>
          </a:p>
          <a:p>
            <a:pPr marL="587375" lvl="1" indent="-261938" defTabSz="863600" eaLnBrk="0" hangingPunct="0">
              <a:lnSpc>
                <a:spcPct val="95000"/>
              </a:lnSpc>
              <a:spcBef>
                <a:spcPct val="20000"/>
              </a:spcBef>
              <a:buClr>
                <a:schemeClr val="tx1"/>
              </a:buClr>
              <a:buFontTx/>
              <a:buChar char="–"/>
            </a:pPr>
            <a:r>
              <a:rPr lang="en-US" sz="1400" b="1" dirty="0"/>
              <a:t>Morale building</a:t>
            </a:r>
          </a:p>
          <a:p>
            <a:pPr marL="587375" lvl="1" indent="-261938" defTabSz="863600" eaLnBrk="0" hangingPunct="0">
              <a:lnSpc>
                <a:spcPct val="95000"/>
              </a:lnSpc>
              <a:spcBef>
                <a:spcPct val="20000"/>
              </a:spcBef>
              <a:buClr>
                <a:schemeClr val="tx1"/>
              </a:buClr>
              <a:buFontTx/>
              <a:buChar char="–"/>
            </a:pPr>
            <a:r>
              <a:rPr lang="en-US" sz="1400" b="1" dirty="0"/>
              <a:t>Cross-training</a:t>
            </a:r>
          </a:p>
          <a:p>
            <a:pPr marL="215900" indent="-215900" defTabSz="863600" eaLnBrk="0" hangingPunct="0">
              <a:lnSpc>
                <a:spcPct val="95000"/>
              </a:lnSpc>
              <a:spcBef>
                <a:spcPct val="50000"/>
              </a:spcBef>
              <a:buClr>
                <a:schemeClr val="tx1"/>
              </a:buClr>
              <a:buFontTx/>
              <a:buChar char="•"/>
            </a:pPr>
            <a:r>
              <a:rPr lang="en-US" sz="1700" b="1" dirty="0"/>
              <a:t>Unrealistic Schedules and Budgets</a:t>
            </a:r>
          </a:p>
          <a:p>
            <a:pPr marL="587375" lvl="1" indent="-261938" defTabSz="863600" eaLnBrk="0" hangingPunct="0">
              <a:lnSpc>
                <a:spcPct val="95000"/>
              </a:lnSpc>
              <a:spcBef>
                <a:spcPct val="20000"/>
              </a:spcBef>
              <a:buClr>
                <a:schemeClr val="tx1"/>
              </a:buClr>
              <a:buFontTx/>
              <a:buChar char="–"/>
            </a:pPr>
            <a:r>
              <a:rPr lang="en-US" sz="1400" b="1" dirty="0"/>
              <a:t>Multi-source cost and schedule estimation</a:t>
            </a:r>
          </a:p>
          <a:p>
            <a:pPr marL="587375" lvl="1" indent="-261938" defTabSz="863600" eaLnBrk="0" hangingPunct="0">
              <a:lnSpc>
                <a:spcPct val="95000"/>
              </a:lnSpc>
              <a:spcBef>
                <a:spcPct val="20000"/>
              </a:spcBef>
              <a:buClr>
                <a:schemeClr val="tx1"/>
              </a:buClr>
              <a:buFontTx/>
              <a:buChar char="–"/>
            </a:pPr>
            <a:r>
              <a:rPr lang="en-US" sz="1400" b="1" dirty="0"/>
              <a:t>Design to cost</a:t>
            </a:r>
          </a:p>
          <a:p>
            <a:pPr marL="587375" lvl="1" indent="-261938" defTabSz="863600" eaLnBrk="0" hangingPunct="0">
              <a:lnSpc>
                <a:spcPct val="95000"/>
              </a:lnSpc>
              <a:spcBef>
                <a:spcPct val="20000"/>
              </a:spcBef>
              <a:buClr>
                <a:schemeClr val="tx1"/>
              </a:buClr>
              <a:buFontTx/>
              <a:buChar char="–"/>
            </a:pPr>
            <a:r>
              <a:rPr lang="en-US" sz="1400" b="1" dirty="0"/>
              <a:t>Incremental development</a:t>
            </a:r>
          </a:p>
          <a:p>
            <a:pPr marL="587375" lvl="1" indent="-261938" defTabSz="863600" eaLnBrk="0" hangingPunct="0">
              <a:lnSpc>
                <a:spcPct val="95000"/>
              </a:lnSpc>
              <a:spcBef>
                <a:spcPct val="20000"/>
              </a:spcBef>
              <a:buClr>
                <a:schemeClr val="tx1"/>
              </a:buClr>
              <a:buFontTx/>
              <a:buChar char="–"/>
            </a:pPr>
            <a:r>
              <a:rPr lang="en-US" sz="1400" b="1" dirty="0"/>
              <a:t>Requirements scrubbing</a:t>
            </a:r>
          </a:p>
          <a:p>
            <a:pPr marL="587375" lvl="1" indent="-261938" defTabSz="863600" eaLnBrk="0" hangingPunct="0">
              <a:lnSpc>
                <a:spcPct val="95000"/>
              </a:lnSpc>
              <a:spcBef>
                <a:spcPct val="20000"/>
              </a:spcBef>
              <a:buClr>
                <a:schemeClr val="tx1"/>
              </a:buClr>
              <a:buFontTx/>
              <a:buChar char="–"/>
            </a:pPr>
            <a:r>
              <a:rPr lang="en-US" sz="1400" b="1" dirty="0"/>
              <a:t>Outside reviews</a:t>
            </a:r>
          </a:p>
          <a:p>
            <a:pPr marL="215900" indent="-215900" defTabSz="863600" eaLnBrk="0" hangingPunct="0">
              <a:lnSpc>
                <a:spcPct val="95000"/>
              </a:lnSpc>
              <a:spcBef>
                <a:spcPct val="50000"/>
              </a:spcBef>
              <a:buClr>
                <a:schemeClr val="tx1"/>
              </a:buClr>
              <a:buFontTx/>
              <a:buChar char="•"/>
            </a:pPr>
            <a:r>
              <a:rPr lang="en-US" sz="1700" b="1" dirty="0"/>
              <a:t>Supplier Shortfalls</a:t>
            </a:r>
          </a:p>
          <a:p>
            <a:pPr marL="587375" lvl="1" indent="-261938" defTabSz="863600" eaLnBrk="0" hangingPunct="0">
              <a:lnSpc>
                <a:spcPct val="95000"/>
              </a:lnSpc>
              <a:spcBef>
                <a:spcPct val="20000"/>
              </a:spcBef>
              <a:buClr>
                <a:schemeClr val="tx1"/>
              </a:buClr>
              <a:buFontTx/>
              <a:buChar char="–"/>
            </a:pPr>
            <a:r>
              <a:rPr lang="en-US" sz="1400" b="1" dirty="0"/>
              <a:t>Benchmarks	</a:t>
            </a:r>
          </a:p>
          <a:p>
            <a:pPr marL="587375" lvl="1" indent="-261938" defTabSz="863600" eaLnBrk="0" hangingPunct="0">
              <a:lnSpc>
                <a:spcPct val="95000"/>
              </a:lnSpc>
              <a:spcBef>
                <a:spcPct val="20000"/>
              </a:spcBef>
              <a:buClr>
                <a:schemeClr val="tx1"/>
              </a:buClr>
              <a:buFontTx/>
              <a:buChar char="–"/>
            </a:pPr>
            <a:r>
              <a:rPr lang="en-US" sz="1400" b="1" dirty="0"/>
              <a:t>Inspections</a:t>
            </a:r>
          </a:p>
          <a:p>
            <a:pPr marL="587375" lvl="1" indent="-261938" defTabSz="863600" eaLnBrk="0" hangingPunct="0">
              <a:lnSpc>
                <a:spcPct val="95000"/>
              </a:lnSpc>
              <a:spcBef>
                <a:spcPct val="20000"/>
              </a:spcBef>
              <a:buClr>
                <a:schemeClr val="tx1"/>
              </a:buClr>
              <a:buFontTx/>
              <a:buChar char="–"/>
            </a:pPr>
            <a:r>
              <a:rPr lang="en-US" sz="1400" b="1" dirty="0"/>
              <a:t>Assessments / reference checking</a:t>
            </a:r>
          </a:p>
          <a:p>
            <a:pPr marL="587375" lvl="1" indent="-261938" defTabSz="863600" eaLnBrk="0" hangingPunct="0">
              <a:lnSpc>
                <a:spcPct val="95000"/>
              </a:lnSpc>
              <a:spcBef>
                <a:spcPct val="20000"/>
              </a:spcBef>
              <a:buClr>
                <a:schemeClr val="tx1"/>
              </a:buClr>
              <a:buFontTx/>
              <a:buChar char="–"/>
            </a:pPr>
            <a:r>
              <a:rPr lang="en-US" sz="1400" b="1" dirty="0"/>
              <a:t>Compatibility analysis</a:t>
            </a:r>
          </a:p>
          <a:p>
            <a:pPr marL="587375" lvl="1" indent="-261938" defTabSz="863600" eaLnBrk="0" hangingPunct="0">
              <a:lnSpc>
                <a:spcPct val="95000"/>
              </a:lnSpc>
              <a:spcBef>
                <a:spcPct val="20000"/>
              </a:spcBef>
              <a:buClr>
                <a:schemeClr val="tx1"/>
              </a:buClr>
              <a:buFontTx/>
              <a:buChar char="–"/>
            </a:pPr>
            <a:r>
              <a:rPr lang="en-US" sz="1400" b="1" dirty="0"/>
              <a:t>New vendors</a:t>
            </a:r>
          </a:p>
        </p:txBody>
      </p:sp>
      <p:sp>
        <p:nvSpPr>
          <p:cNvPr id="4" name="Rectangle 3"/>
          <p:cNvSpPr>
            <a:spLocks noChangeArrowheads="1"/>
          </p:cNvSpPr>
          <p:nvPr/>
        </p:nvSpPr>
        <p:spPr bwMode="auto">
          <a:xfrm>
            <a:off x="5586608" y="1737360"/>
            <a:ext cx="6378189" cy="4875046"/>
          </a:xfrm>
          <a:prstGeom prst="rect">
            <a:avLst/>
          </a:prstGeom>
          <a:noFill/>
          <a:ln w="9525">
            <a:noFill/>
            <a:miter lim="800000"/>
            <a:headEnd/>
            <a:tailEnd/>
          </a:ln>
        </p:spPr>
        <p:txBody>
          <a:bodyPr lIns="87090" tIns="43545" rIns="87090" bIns="43545"/>
          <a:ls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marL="215900" indent="-215900" defTabSz="863600" eaLnBrk="0" hangingPunct="0">
              <a:lnSpc>
                <a:spcPct val="95000"/>
              </a:lnSpc>
              <a:spcBef>
                <a:spcPct val="50000"/>
              </a:spcBef>
              <a:buClr>
                <a:schemeClr val="tx1"/>
              </a:buClr>
              <a:buFontTx/>
              <a:buChar char="•"/>
            </a:pPr>
            <a:r>
              <a:rPr lang="en-US" sz="1700" b="1" dirty="0"/>
              <a:t>Developing the Wrong User Interface</a:t>
            </a:r>
          </a:p>
          <a:p>
            <a:pPr marL="587375" lvl="1" indent="-261938" defTabSz="863600" eaLnBrk="0" hangingPunct="0">
              <a:lnSpc>
                <a:spcPct val="95000"/>
              </a:lnSpc>
              <a:spcBef>
                <a:spcPct val="20000"/>
              </a:spcBef>
              <a:buClr>
                <a:schemeClr val="tx1"/>
              </a:buClr>
              <a:buFontTx/>
              <a:buChar char="–"/>
            </a:pPr>
            <a:r>
              <a:rPr lang="en-US" sz="1400" b="1" dirty="0"/>
              <a:t>Prototyping</a:t>
            </a:r>
          </a:p>
          <a:p>
            <a:pPr marL="587375" lvl="1" indent="-261938" defTabSz="863600" eaLnBrk="0" hangingPunct="0">
              <a:lnSpc>
                <a:spcPct val="95000"/>
              </a:lnSpc>
              <a:spcBef>
                <a:spcPct val="20000"/>
              </a:spcBef>
              <a:buClr>
                <a:schemeClr val="tx1"/>
              </a:buClr>
              <a:buFontTx/>
              <a:buChar char="–"/>
            </a:pPr>
            <a:r>
              <a:rPr lang="en-US" sz="1400" b="1" dirty="0"/>
              <a:t>Scenarios</a:t>
            </a:r>
          </a:p>
          <a:p>
            <a:pPr marL="587375" lvl="1" indent="-261938" defTabSz="863600" eaLnBrk="0" hangingPunct="0">
              <a:lnSpc>
                <a:spcPct val="95000"/>
              </a:lnSpc>
              <a:spcBef>
                <a:spcPct val="20000"/>
              </a:spcBef>
              <a:buClr>
                <a:schemeClr val="tx1"/>
              </a:buClr>
              <a:buFontTx/>
              <a:buChar char="–"/>
            </a:pPr>
            <a:r>
              <a:rPr lang="en-US" sz="1400" b="1" dirty="0"/>
              <a:t>User characterization (e.g., functionality, style, workload, level)</a:t>
            </a:r>
          </a:p>
          <a:p>
            <a:pPr marL="215900" indent="-215900" defTabSz="863600" eaLnBrk="0" hangingPunct="0">
              <a:lnSpc>
                <a:spcPct val="95000"/>
              </a:lnSpc>
              <a:spcBef>
                <a:spcPct val="50000"/>
              </a:spcBef>
              <a:buClr>
                <a:schemeClr val="tx1"/>
              </a:buClr>
              <a:buFontTx/>
              <a:buChar char="•"/>
            </a:pPr>
            <a:r>
              <a:rPr lang="en-US" sz="1700" b="1" dirty="0"/>
              <a:t>Real-Time Performance Short falls</a:t>
            </a:r>
          </a:p>
          <a:p>
            <a:pPr marL="587375" lvl="1" indent="-261938" defTabSz="863600" eaLnBrk="0" hangingPunct="0">
              <a:lnSpc>
                <a:spcPct val="95000"/>
              </a:lnSpc>
              <a:spcBef>
                <a:spcPct val="20000"/>
              </a:spcBef>
              <a:buClr>
                <a:schemeClr val="tx1"/>
              </a:buClr>
              <a:buFontTx/>
              <a:buChar char="–"/>
            </a:pPr>
            <a:r>
              <a:rPr lang="en-US" sz="1400" b="1" dirty="0"/>
              <a:t>Parallel development</a:t>
            </a:r>
          </a:p>
          <a:p>
            <a:pPr marL="587375" lvl="1" indent="-261938" defTabSz="863600" eaLnBrk="0" hangingPunct="0">
              <a:lnSpc>
                <a:spcPct val="95000"/>
              </a:lnSpc>
              <a:spcBef>
                <a:spcPct val="20000"/>
              </a:spcBef>
              <a:buClr>
                <a:schemeClr val="tx1"/>
              </a:buClr>
              <a:buFontTx/>
              <a:buChar char="–"/>
            </a:pPr>
            <a:r>
              <a:rPr lang="en-US" sz="1400" b="1" dirty="0"/>
              <a:t>Simulation		- Prototyping</a:t>
            </a:r>
          </a:p>
          <a:p>
            <a:pPr marL="587375" lvl="1" indent="-261938" defTabSz="863600" eaLnBrk="0" hangingPunct="0">
              <a:lnSpc>
                <a:spcPct val="95000"/>
              </a:lnSpc>
              <a:spcBef>
                <a:spcPct val="20000"/>
              </a:spcBef>
              <a:buClr>
                <a:schemeClr val="tx1"/>
              </a:buClr>
              <a:buFontTx/>
              <a:buChar char="–"/>
            </a:pPr>
            <a:r>
              <a:rPr lang="en-US" sz="1400" b="1" dirty="0"/>
              <a:t>Benchmarks        	- Modeling</a:t>
            </a:r>
          </a:p>
          <a:p>
            <a:pPr marL="587375" lvl="1" indent="-261938" defTabSz="863600" eaLnBrk="0" hangingPunct="0">
              <a:lnSpc>
                <a:spcPct val="95000"/>
              </a:lnSpc>
              <a:spcBef>
                <a:spcPct val="20000"/>
              </a:spcBef>
              <a:buClr>
                <a:schemeClr val="tx1"/>
              </a:buClr>
              <a:buFontTx/>
              <a:buChar char="–"/>
            </a:pPr>
            <a:r>
              <a:rPr lang="en-US" sz="1400" b="1" dirty="0"/>
              <a:t>Instrumentation 	- Tuning</a:t>
            </a:r>
          </a:p>
          <a:p>
            <a:pPr marL="215900" indent="-215900" defTabSz="863600" eaLnBrk="0" hangingPunct="0">
              <a:lnSpc>
                <a:spcPct val="95000"/>
              </a:lnSpc>
              <a:spcBef>
                <a:spcPct val="50000"/>
              </a:spcBef>
              <a:buClr>
                <a:schemeClr val="tx1"/>
              </a:buClr>
              <a:buFontTx/>
              <a:buChar char="•"/>
            </a:pPr>
            <a:r>
              <a:rPr lang="en-US" sz="1700" b="1" dirty="0"/>
              <a:t>Continuing Stream of Requirements Changes</a:t>
            </a:r>
          </a:p>
          <a:p>
            <a:pPr marL="587375" lvl="1" indent="-261938" defTabSz="863600" eaLnBrk="0" hangingPunct="0">
              <a:lnSpc>
                <a:spcPct val="95000"/>
              </a:lnSpc>
              <a:spcBef>
                <a:spcPct val="20000"/>
              </a:spcBef>
              <a:buClr>
                <a:schemeClr val="tx1"/>
              </a:buClr>
              <a:buFontTx/>
              <a:buChar char="–"/>
            </a:pPr>
            <a:r>
              <a:rPr lang="en-US" sz="1400" b="1" dirty="0"/>
              <a:t>High change threshold</a:t>
            </a:r>
          </a:p>
          <a:p>
            <a:pPr marL="587375" lvl="1" indent="-261938" defTabSz="863600" eaLnBrk="0" hangingPunct="0">
              <a:lnSpc>
                <a:spcPct val="95000"/>
              </a:lnSpc>
              <a:spcBef>
                <a:spcPct val="20000"/>
              </a:spcBef>
              <a:buClr>
                <a:schemeClr val="tx1"/>
              </a:buClr>
              <a:buFontTx/>
              <a:buChar char="–"/>
            </a:pPr>
            <a:r>
              <a:rPr lang="en-US" sz="1400" b="1" dirty="0"/>
              <a:t>Incremental development (defer changes to later increments)</a:t>
            </a:r>
          </a:p>
          <a:p>
            <a:pPr marL="215900" indent="-215900" defTabSz="863600" eaLnBrk="0" hangingPunct="0">
              <a:lnSpc>
                <a:spcPct val="95000"/>
              </a:lnSpc>
              <a:spcBef>
                <a:spcPct val="50000"/>
              </a:spcBef>
              <a:buClr>
                <a:schemeClr val="tx1"/>
              </a:buClr>
              <a:buFontTx/>
              <a:buChar char="•"/>
            </a:pPr>
            <a:r>
              <a:rPr lang="en-US" sz="1700" b="1" dirty="0"/>
              <a:t>Straining Technical Capabilities</a:t>
            </a:r>
          </a:p>
          <a:p>
            <a:pPr marL="587375" lvl="1" indent="-261938" defTabSz="863600" eaLnBrk="0" hangingPunct="0">
              <a:lnSpc>
                <a:spcPct val="95000"/>
              </a:lnSpc>
              <a:spcBef>
                <a:spcPct val="20000"/>
              </a:spcBef>
              <a:buClr>
                <a:schemeClr val="tx1"/>
              </a:buClr>
              <a:buFontTx/>
              <a:buChar char="–"/>
            </a:pPr>
            <a:r>
              <a:rPr lang="en-US" sz="1400" b="1" dirty="0"/>
              <a:t>Technical analysis</a:t>
            </a:r>
          </a:p>
          <a:p>
            <a:pPr marL="587375" lvl="1" indent="-261938" defTabSz="863600" eaLnBrk="0" hangingPunct="0">
              <a:lnSpc>
                <a:spcPct val="95000"/>
              </a:lnSpc>
              <a:spcBef>
                <a:spcPct val="20000"/>
              </a:spcBef>
              <a:buClr>
                <a:schemeClr val="tx1"/>
              </a:buClr>
              <a:buFontTx/>
              <a:buChar char="–"/>
            </a:pPr>
            <a:r>
              <a:rPr lang="en-US" sz="1400" b="1" dirty="0"/>
              <a:t>Cost-benefit analysis</a:t>
            </a:r>
          </a:p>
          <a:p>
            <a:pPr marL="587375" lvl="1" indent="-261938" defTabSz="863600" eaLnBrk="0" hangingPunct="0">
              <a:lnSpc>
                <a:spcPct val="95000"/>
              </a:lnSpc>
              <a:spcBef>
                <a:spcPct val="20000"/>
              </a:spcBef>
              <a:buClr>
                <a:schemeClr val="tx1"/>
              </a:buClr>
              <a:buFontTx/>
              <a:buChar char="–"/>
            </a:pPr>
            <a:r>
              <a:rPr lang="en-US" sz="1400" b="1" dirty="0"/>
              <a:t>Prototyping</a:t>
            </a:r>
          </a:p>
        </p:txBody>
      </p:sp>
    </p:spTree>
    <p:extLst>
      <p:ext uri="{BB962C8B-B14F-4D97-AF65-F5344CB8AC3E}">
        <p14:creationId xmlns:p14="http://schemas.microsoft.com/office/powerpoint/2010/main" val="223200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8D49-798F-8744-9019-87280D77944C}"/>
              </a:ext>
            </a:extLst>
          </p:cNvPr>
          <p:cNvSpPr>
            <a:spLocks noGrp="1"/>
          </p:cNvSpPr>
          <p:nvPr>
            <p:ph type="title"/>
          </p:nvPr>
        </p:nvSpPr>
        <p:spPr/>
        <p:txBody>
          <a:bodyPr/>
          <a:lstStyle/>
          <a:p>
            <a:r>
              <a:rPr lang="en-US" dirty="0"/>
              <a:t>How do I identify risks and mitigate them?</a:t>
            </a:r>
          </a:p>
        </p:txBody>
      </p:sp>
      <p:sp>
        <p:nvSpPr>
          <p:cNvPr id="3" name="Content Placeholder 2">
            <a:extLst>
              <a:ext uri="{FF2B5EF4-FFF2-40B4-BE49-F238E27FC236}">
                <a16:creationId xmlns:a16="http://schemas.microsoft.com/office/drawing/2014/main" id="{1EBD7BCC-AAA1-A84C-97A4-8B093F2374C0}"/>
              </a:ext>
            </a:extLst>
          </p:cNvPr>
          <p:cNvSpPr>
            <a:spLocks noGrp="1"/>
          </p:cNvSpPr>
          <p:nvPr>
            <p:ph idx="1"/>
          </p:nvPr>
        </p:nvSpPr>
        <p:spPr/>
        <p:txBody>
          <a:bodyPr>
            <a:normAutofit/>
          </a:bodyPr>
          <a:lstStyle/>
          <a:p>
            <a:r>
              <a:rPr lang="en-US" b="1" dirty="0"/>
              <a:t>Part V: Determine the cost of the mitigation plan</a:t>
            </a:r>
          </a:p>
          <a:p>
            <a:pPr lvl="1"/>
            <a:r>
              <a:rPr lang="en-US" dirty="0"/>
              <a:t>The single loss expediency (SLE) is the multiplication of the Asset Value (AV) times the Occurrence Factor (OF). Or</a:t>
            </a:r>
          </a:p>
          <a:p>
            <a:pPr lvl="2"/>
            <a:r>
              <a:rPr lang="en-US" dirty="0"/>
              <a:t>SLE = AV * OF</a:t>
            </a:r>
          </a:p>
          <a:p>
            <a:pPr lvl="1"/>
            <a:r>
              <a:rPr lang="en-US" dirty="0"/>
              <a:t>The next step is to determine how often (years, months, days, etc.) the event causes the risk or the Annual Rate of Occurrence (ARO). If the risk is not every year, determine the length of time and number of possible occurrences. We can calculate the yearly budget for risk mitigation for the asset or the Annualized Loss Expectancy. </a:t>
            </a:r>
          </a:p>
          <a:p>
            <a:pPr lvl="2"/>
            <a:r>
              <a:rPr lang="en-US" dirty="0"/>
              <a:t>ALE = SLE * ALO</a:t>
            </a:r>
          </a:p>
          <a:p>
            <a:pPr lvl="1"/>
            <a:r>
              <a:rPr lang="en-US" dirty="0"/>
              <a:t>The risk mitigation plan’s budget needs to </a:t>
            </a:r>
            <a:br>
              <a:rPr lang="en-US" dirty="0"/>
            </a:br>
            <a:r>
              <a:rPr lang="en-US" dirty="0"/>
              <a:t>be less than the ALE. </a:t>
            </a:r>
          </a:p>
          <a:p>
            <a:endParaRPr lang="en-US" dirty="0"/>
          </a:p>
        </p:txBody>
      </p:sp>
      <p:pic>
        <p:nvPicPr>
          <p:cNvPr id="4" name="Picture 3" descr="http://herdingcats.typepad.com/.a/6a00d8341ca4d953ef0133f2150d7d970b-pi">
            <a:extLst>
              <a:ext uri="{FF2B5EF4-FFF2-40B4-BE49-F238E27FC236}">
                <a16:creationId xmlns:a16="http://schemas.microsoft.com/office/drawing/2014/main" id="{07D1C76B-5BA5-C244-A403-75457B7B1BB4}"/>
              </a:ext>
            </a:extLst>
          </p:cNvPr>
          <p:cNvPicPr/>
          <p:nvPr/>
        </p:nvPicPr>
        <p:blipFill rotWithShape="1">
          <a:blip r:embed="rId2">
            <a:extLst>
              <a:ext uri="{28A0092B-C50C-407E-A947-70E740481C1C}">
                <a14:useLocalDpi xmlns:a14="http://schemas.microsoft.com/office/drawing/2010/main" val="0"/>
              </a:ext>
            </a:extLst>
          </a:blip>
          <a:srcRect l="3206" t="8819" r="2383" b="24366"/>
          <a:stretch/>
        </p:blipFill>
        <p:spPr bwMode="auto">
          <a:xfrm>
            <a:off x="7249659" y="4659239"/>
            <a:ext cx="4942341" cy="21151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0159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Risk</a:t>
            </a:r>
          </a:p>
        </p:txBody>
      </p:sp>
      <p:sp>
        <p:nvSpPr>
          <p:cNvPr id="3" name="Content Placeholder 2"/>
          <p:cNvSpPr>
            <a:spLocks noGrp="1"/>
          </p:cNvSpPr>
          <p:nvPr>
            <p:ph sz="half" idx="1"/>
          </p:nvPr>
        </p:nvSpPr>
        <p:spPr/>
        <p:txBody>
          <a:bodyPr>
            <a:normAutofit/>
          </a:bodyPr>
          <a:lstStyle/>
          <a:p>
            <a:r>
              <a:rPr lang="en-US" dirty="0"/>
              <a:t>Asset Value(AV) – is the worth both quantitative and qualitative values</a:t>
            </a:r>
          </a:p>
          <a:p>
            <a:r>
              <a:rPr lang="en-US" dirty="0"/>
              <a:t>Occurrence/Opportunity Factor (OF)</a:t>
            </a:r>
          </a:p>
          <a:p>
            <a:r>
              <a:rPr lang="en-US" dirty="0"/>
              <a:t>Annualized Rate of Occurrence (ARO) </a:t>
            </a:r>
          </a:p>
          <a:p>
            <a:r>
              <a:rPr lang="en-US" dirty="0"/>
              <a:t>Annual Expectancy (AE)</a:t>
            </a:r>
          </a:p>
          <a:p>
            <a:pPr lvl="1"/>
            <a:r>
              <a:rPr lang="en-US" dirty="0"/>
              <a:t>AE = AV * (OF* ARO) =&gt; Yearly Budget</a:t>
            </a:r>
          </a:p>
          <a:p>
            <a:endParaRPr lang="en-US" dirty="0"/>
          </a:p>
          <a:p>
            <a:endParaRPr lang="en-US" dirty="0"/>
          </a:p>
        </p:txBody>
      </p:sp>
      <p:sp>
        <p:nvSpPr>
          <p:cNvPr id="4" name="Content Placeholder 3"/>
          <p:cNvSpPr>
            <a:spLocks noGrp="1"/>
          </p:cNvSpPr>
          <p:nvPr>
            <p:ph sz="half" idx="2"/>
          </p:nvPr>
        </p:nvSpPr>
        <p:spPr/>
        <p:txBody>
          <a:bodyPr>
            <a:normAutofit/>
          </a:bodyPr>
          <a:lstStyle/>
          <a:p>
            <a:r>
              <a:rPr lang="en-US" dirty="0"/>
              <a:t>Control Gap (CG) </a:t>
            </a:r>
          </a:p>
          <a:p>
            <a:pPr lvl="1"/>
            <a:r>
              <a:rPr lang="en-US" dirty="0"/>
              <a:t>asset value that a countermeasure cannot protect</a:t>
            </a:r>
          </a:p>
          <a:p>
            <a:pPr lvl="2"/>
            <a:r>
              <a:rPr lang="en-US" dirty="0"/>
              <a:t>Deductible</a:t>
            </a:r>
          </a:p>
          <a:p>
            <a:r>
              <a:rPr lang="en-US" dirty="0"/>
              <a:t>Residual Risk (RR) </a:t>
            </a:r>
          </a:p>
          <a:p>
            <a:pPr lvl="1"/>
            <a:r>
              <a:rPr lang="en-US" dirty="0"/>
              <a:t>monetary value that identifies the asset value that countermeasures do not protect</a:t>
            </a:r>
          </a:p>
          <a:p>
            <a:pPr lvl="1"/>
            <a:r>
              <a:rPr lang="en-US" b="1" dirty="0"/>
              <a:t>RR = AV x CG =&gt; Insurance Payment</a:t>
            </a:r>
          </a:p>
          <a:p>
            <a:pPr lvl="1"/>
            <a:endParaRPr lang="en-US" b="1" dirty="0"/>
          </a:p>
          <a:p>
            <a:endParaRPr lang="en-US" dirty="0"/>
          </a:p>
        </p:txBody>
      </p:sp>
      <p:sp>
        <p:nvSpPr>
          <p:cNvPr id="6" name="Rectangle 5"/>
          <p:cNvSpPr/>
          <p:nvPr/>
        </p:nvSpPr>
        <p:spPr>
          <a:xfrm>
            <a:off x="5623560" y="5650180"/>
            <a:ext cx="6278880" cy="1323439"/>
          </a:xfrm>
          <a:prstGeom prst="rect">
            <a:avLst/>
          </a:prstGeom>
        </p:spPr>
        <p:txBody>
          <a:bodyPr wrap="square">
            <a:spAutoFit/>
          </a:bodyPr>
          <a:lstStyle/>
          <a:p>
            <a:r>
              <a:rPr lang="en-US" sz="1600" b="1" dirty="0"/>
              <a:t>Think of car insurance?</a:t>
            </a:r>
          </a:p>
          <a:p>
            <a:r>
              <a:rPr lang="en-US" sz="1600" b="1" dirty="0"/>
              <a:t>AV = $10K + medical/liability = $400,000</a:t>
            </a:r>
          </a:p>
          <a:p>
            <a:r>
              <a:rPr lang="en-US" sz="1600" b="1" dirty="0"/>
              <a:t>TF = 20% (10% that you and the other driver are not a good drivers)</a:t>
            </a:r>
          </a:p>
          <a:p>
            <a:r>
              <a:rPr lang="en-US" sz="1600" b="1" dirty="0"/>
              <a:t>PF = 10% (chance you might hit a car)</a:t>
            </a:r>
          </a:p>
          <a:p>
            <a:r>
              <a:rPr lang="en-US" sz="1600" b="1" dirty="0"/>
              <a:t>AE = 8,000</a:t>
            </a:r>
          </a:p>
        </p:txBody>
      </p:sp>
    </p:spTree>
    <p:extLst>
      <p:ext uri="{BB962C8B-B14F-4D97-AF65-F5344CB8AC3E}">
        <p14:creationId xmlns:p14="http://schemas.microsoft.com/office/powerpoint/2010/main" val="2469819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dirty="0">
                <a:effectLst/>
              </a:rPr>
              <a:t>Cost Effective Security</a:t>
            </a:r>
            <a:br>
              <a:rPr lang="en-US" dirty="0">
                <a:effectLst/>
              </a:rPr>
            </a:br>
            <a:r>
              <a:rPr lang="en-US" sz="2400" dirty="0"/>
              <a:t>FIPS PUB </a:t>
            </a:r>
            <a:r>
              <a:rPr lang="en-US" sz="2400" dirty="0">
                <a:latin typeface="Arial Narrow" pitchFamily="34" charset="0"/>
              </a:rPr>
              <a:t>199</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26</a:t>
            </a:fld>
            <a:endParaRPr lang="en-US"/>
          </a:p>
        </p:txBody>
      </p:sp>
      <p:pic>
        <p:nvPicPr>
          <p:cNvPr id="536579" name="Picture 3" descr="cost-effective security"/>
          <p:cNvPicPr>
            <a:picLocks noChangeAspect="1" noChangeArrowheads="1"/>
          </p:cNvPicPr>
          <p:nvPr/>
        </p:nvPicPr>
        <p:blipFill>
          <a:blip r:embed="rId3" cstate="print"/>
          <a:srcRect/>
          <a:stretch>
            <a:fillRect/>
          </a:stretch>
        </p:blipFill>
        <p:spPr bwMode="auto">
          <a:xfrm>
            <a:off x="1981200" y="1835150"/>
            <a:ext cx="8305800" cy="4718050"/>
          </a:xfrm>
          <a:prstGeom prst="rect">
            <a:avLst/>
          </a:prstGeom>
          <a:solidFill>
            <a:srgbClr val="993366"/>
          </a:solidFill>
          <a:ln w="9525" algn="ctr">
            <a:noFill/>
            <a:miter lim="800000"/>
            <a:headEnd/>
            <a:tailEnd/>
          </a:ln>
          <a:effectLst/>
        </p:spPr>
      </p:pic>
      <p:sp>
        <p:nvSpPr>
          <p:cNvPr id="536580" name="Text Box 4"/>
          <p:cNvSpPr txBox="1">
            <a:spLocks noChangeArrowheads="1"/>
          </p:cNvSpPr>
          <p:nvPr/>
        </p:nvSpPr>
        <p:spPr bwMode="auto">
          <a:xfrm>
            <a:off x="2971800" y="1743076"/>
            <a:ext cx="1371600" cy="366713"/>
          </a:xfrm>
          <a:prstGeom prst="rect">
            <a:avLst/>
          </a:prstGeom>
          <a:noFill/>
          <a:ln w="9525">
            <a:noFill/>
            <a:miter lim="800000"/>
            <a:headEnd/>
            <a:tailEnd/>
          </a:ln>
          <a:effectLst/>
        </p:spPr>
        <p:txBody>
          <a:bodyPr>
            <a:spAutoFit/>
          </a:bodyPr>
          <a:lstStyle/>
          <a:p>
            <a:pPr eaLnBrk="0" hangingPunct="0">
              <a:spcBef>
                <a:spcPct val="50000"/>
              </a:spcBef>
            </a:pPr>
            <a:r>
              <a:rPr lang="en-US" b="1" dirty="0">
                <a:latin typeface="Arial" pitchFamily="34" charset="0"/>
                <a:cs typeface="Arial" pitchFamily="34" charset="0"/>
              </a:rPr>
              <a:t>FIPS </a:t>
            </a:r>
            <a:r>
              <a:rPr lang="en-US" b="1" dirty="0">
                <a:latin typeface="Arial Narrow" pitchFamily="34" charset="0"/>
              </a:rPr>
              <a:t>199</a:t>
            </a:r>
            <a:endParaRPr lang="en-US" b="1" dirty="0"/>
          </a:p>
        </p:txBody>
      </p:sp>
      <p:sp>
        <p:nvSpPr>
          <p:cNvPr id="536581" name="Rectangle 5"/>
          <p:cNvSpPr>
            <a:spLocks noChangeArrowheads="1"/>
          </p:cNvSpPr>
          <p:nvPr/>
        </p:nvSpPr>
        <p:spPr bwMode="auto">
          <a:xfrm>
            <a:off x="4191000" y="2300288"/>
            <a:ext cx="4648200" cy="419100"/>
          </a:xfrm>
          <a:prstGeom prst="rect">
            <a:avLst/>
          </a:prstGeom>
          <a:noFill/>
          <a:ln w="9525">
            <a:noFill/>
            <a:miter lim="800000"/>
            <a:headEnd/>
            <a:tailEnd/>
          </a:ln>
          <a:effectLst/>
        </p:spPr>
        <p:txBody>
          <a:bodyPr/>
          <a:lstStyle/>
          <a:p>
            <a:pPr marL="342900" indent="-342900">
              <a:lnSpc>
                <a:spcPct val="80000"/>
              </a:lnSpc>
              <a:spcBef>
                <a:spcPct val="20000"/>
              </a:spcBef>
              <a:buClr>
                <a:srgbClr val="4D4D4D"/>
              </a:buClr>
              <a:buFont typeface="Arial" charset="0"/>
              <a:buChar char="–"/>
            </a:pPr>
            <a:r>
              <a:rPr lang="en-US" sz="1400" b="1" dirty="0">
                <a:latin typeface="Arial" pitchFamily="34" charset="0"/>
                <a:cs typeface="Arial" pitchFamily="34" charset="0"/>
              </a:rPr>
              <a:t>Provides Basis to Adopt Security Requirements and Select Controls</a:t>
            </a:r>
            <a:endParaRPr lang="en-US" sz="1400" dirty="0">
              <a:latin typeface="Arial" pitchFamily="34" charset="0"/>
              <a:cs typeface="Arial" pitchFamily="34" charset="0"/>
            </a:endParaRPr>
          </a:p>
        </p:txBody>
      </p:sp>
      <p:sp>
        <p:nvSpPr>
          <p:cNvPr id="536582" name="Rectangle 6"/>
          <p:cNvSpPr>
            <a:spLocks noChangeArrowheads="1"/>
          </p:cNvSpPr>
          <p:nvPr/>
        </p:nvSpPr>
        <p:spPr bwMode="auto">
          <a:xfrm>
            <a:off x="4191000" y="2757488"/>
            <a:ext cx="4648200" cy="419100"/>
          </a:xfrm>
          <a:prstGeom prst="rect">
            <a:avLst/>
          </a:prstGeom>
          <a:noFill/>
          <a:ln w="9525">
            <a:noFill/>
            <a:miter lim="800000"/>
            <a:headEnd/>
            <a:tailEnd/>
          </a:ln>
          <a:effectLst/>
        </p:spPr>
        <p:txBody>
          <a:bodyPr/>
          <a:lstStyle/>
          <a:p>
            <a:pPr marL="342900" indent="-342900">
              <a:lnSpc>
                <a:spcPct val="80000"/>
              </a:lnSpc>
              <a:spcBef>
                <a:spcPct val="20000"/>
              </a:spcBef>
              <a:buClr>
                <a:srgbClr val="4D4D4D"/>
              </a:buClr>
              <a:buFont typeface="Arial" charset="0"/>
              <a:buChar char="–"/>
            </a:pPr>
            <a:r>
              <a:rPr lang="en-US" sz="1400" b="1">
                <a:latin typeface="Arial" pitchFamily="34" charset="0"/>
                <a:cs typeface="Arial" pitchFamily="34" charset="0"/>
              </a:rPr>
              <a:t>Helps to Identify Risk-based Security Focus Areas</a:t>
            </a:r>
            <a:endParaRPr lang="en-US" sz="1400">
              <a:latin typeface="Arial" pitchFamily="34" charset="0"/>
              <a:cs typeface="Arial" pitchFamily="34" charset="0"/>
            </a:endParaRPr>
          </a:p>
        </p:txBody>
      </p:sp>
      <p:grpSp>
        <p:nvGrpSpPr>
          <p:cNvPr id="2" name="Group 7"/>
          <p:cNvGrpSpPr>
            <a:grpSpLocks/>
          </p:cNvGrpSpPr>
          <p:nvPr/>
        </p:nvGrpSpPr>
        <p:grpSpPr bwMode="auto">
          <a:xfrm>
            <a:off x="4114800" y="1804988"/>
            <a:ext cx="4800600" cy="1928812"/>
            <a:chOff x="1632" y="1056"/>
            <a:chExt cx="3024" cy="1248"/>
          </a:xfrm>
        </p:grpSpPr>
        <p:sp>
          <p:nvSpPr>
            <p:cNvPr id="536584" name="Rectangle 8"/>
            <p:cNvSpPr>
              <a:spLocks noChangeArrowheads="1"/>
            </p:cNvSpPr>
            <p:nvPr/>
          </p:nvSpPr>
          <p:spPr bwMode="auto">
            <a:xfrm>
              <a:off x="1680" y="1065"/>
              <a:ext cx="2976" cy="327"/>
            </a:xfrm>
            <a:prstGeom prst="rect">
              <a:avLst/>
            </a:prstGeom>
            <a:noFill/>
            <a:ln w="9525">
              <a:noFill/>
              <a:miter lim="800000"/>
              <a:headEnd/>
              <a:tailEnd/>
            </a:ln>
            <a:effectLst/>
          </p:spPr>
          <p:txBody>
            <a:bodyPr/>
            <a:lstStyle/>
            <a:p>
              <a:pPr marL="342900" indent="-342900">
                <a:lnSpc>
                  <a:spcPct val="80000"/>
                </a:lnSpc>
                <a:spcBef>
                  <a:spcPct val="20000"/>
                </a:spcBef>
                <a:buClr>
                  <a:srgbClr val="4D4D4D"/>
                </a:buClr>
                <a:buFont typeface="Arial" charset="0"/>
                <a:buChar char="–"/>
              </a:pPr>
              <a:r>
                <a:rPr lang="en-US" sz="1400" b="1" dirty="0">
                  <a:latin typeface="Arial" pitchFamily="34" charset="0"/>
                  <a:cs typeface="Arial" pitchFamily="34" charset="0"/>
                </a:rPr>
                <a:t>Helps Categorize Data/Information by Potential Impact to Agency</a:t>
              </a:r>
              <a:endParaRPr lang="en-US" sz="1400" dirty="0">
                <a:latin typeface="Arial" pitchFamily="34" charset="0"/>
                <a:cs typeface="Arial" pitchFamily="34" charset="0"/>
              </a:endParaRPr>
            </a:p>
          </p:txBody>
        </p:sp>
        <p:sp>
          <p:nvSpPr>
            <p:cNvPr id="536585" name="Rectangle 9"/>
            <p:cNvSpPr>
              <a:spLocks noChangeArrowheads="1"/>
            </p:cNvSpPr>
            <p:nvPr/>
          </p:nvSpPr>
          <p:spPr bwMode="auto">
            <a:xfrm>
              <a:off x="1632" y="1056"/>
              <a:ext cx="2928" cy="1248"/>
            </a:xfrm>
            <a:prstGeom prst="rect">
              <a:avLst/>
            </a:prstGeom>
            <a:noFill/>
            <a:ln w="3175">
              <a:solidFill>
                <a:srgbClr val="969696"/>
              </a:solidFill>
              <a:miter lim="800000"/>
              <a:headEnd/>
              <a:tailEnd/>
            </a:ln>
            <a:effectLst/>
          </p:spPr>
          <p:txBody>
            <a:bodyPr wrap="none" anchor="ctr"/>
            <a:lstStyle/>
            <a:p>
              <a:endParaRPr lang="en-US">
                <a:latin typeface="Arial" pitchFamily="34" charset="0"/>
                <a:cs typeface="Arial" pitchFamily="34" charset="0"/>
              </a:endParaRPr>
            </a:p>
          </p:txBody>
        </p:sp>
      </p:grpSp>
      <p:sp>
        <p:nvSpPr>
          <p:cNvPr id="536586" name="Rectangle 10"/>
          <p:cNvSpPr>
            <a:spLocks noChangeArrowheads="1"/>
          </p:cNvSpPr>
          <p:nvPr/>
        </p:nvSpPr>
        <p:spPr bwMode="auto">
          <a:xfrm>
            <a:off x="4191000" y="3200400"/>
            <a:ext cx="4724400" cy="419100"/>
          </a:xfrm>
          <a:prstGeom prst="rect">
            <a:avLst/>
          </a:prstGeom>
          <a:noFill/>
          <a:ln w="9525">
            <a:noFill/>
            <a:miter lim="800000"/>
            <a:headEnd/>
            <a:tailEnd/>
          </a:ln>
          <a:effectLst/>
        </p:spPr>
        <p:txBody>
          <a:bodyPr/>
          <a:lstStyle/>
          <a:p>
            <a:pPr marL="342900" indent="-342900">
              <a:lnSpc>
                <a:spcPct val="80000"/>
              </a:lnSpc>
              <a:spcBef>
                <a:spcPct val="20000"/>
              </a:spcBef>
              <a:buClr>
                <a:srgbClr val="4D4D4D"/>
              </a:buClr>
              <a:buFont typeface="Arial" charset="0"/>
              <a:buChar char="–"/>
            </a:pPr>
            <a:r>
              <a:rPr lang="en-US" sz="1400" b="1" dirty="0">
                <a:latin typeface="Arial" pitchFamily="34" charset="0"/>
                <a:cs typeface="Arial" pitchFamily="34" charset="0"/>
              </a:rPr>
              <a:t>Basis for Human, Technical, Financial Resource Allocation Decision Points</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2765939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6581"/>
                                        </p:tgtEl>
                                        <p:attrNameLst>
                                          <p:attrName>style.visibility</p:attrName>
                                        </p:attrNameLst>
                                      </p:cBhvr>
                                      <p:to>
                                        <p:strVal val="visible"/>
                                      </p:to>
                                    </p:set>
                                    <p:anim calcmode="lin" valueType="num">
                                      <p:cBhvr additive="base">
                                        <p:cTn id="15" dur="500" fill="hold"/>
                                        <p:tgtEl>
                                          <p:spTgt spid="536581"/>
                                        </p:tgtEl>
                                        <p:attrNameLst>
                                          <p:attrName>ppt_x</p:attrName>
                                        </p:attrNameLst>
                                      </p:cBhvr>
                                      <p:tavLst>
                                        <p:tav tm="0">
                                          <p:val>
                                            <p:strVal val="#ppt_x"/>
                                          </p:val>
                                        </p:tav>
                                        <p:tav tm="100000">
                                          <p:val>
                                            <p:strVal val="#ppt_x"/>
                                          </p:val>
                                        </p:tav>
                                      </p:tavLst>
                                    </p:anim>
                                    <p:anim calcmode="lin" valueType="num">
                                      <p:cBhvr additive="base">
                                        <p:cTn id="16" dur="500" fill="hold"/>
                                        <p:tgtEl>
                                          <p:spTgt spid="53658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6582"/>
                                        </p:tgtEl>
                                        <p:attrNameLst>
                                          <p:attrName>style.visibility</p:attrName>
                                        </p:attrNameLst>
                                      </p:cBhvr>
                                      <p:to>
                                        <p:strVal val="visible"/>
                                      </p:to>
                                    </p:set>
                                    <p:anim calcmode="lin" valueType="num">
                                      <p:cBhvr additive="base">
                                        <p:cTn id="21" dur="500" fill="hold"/>
                                        <p:tgtEl>
                                          <p:spTgt spid="536582"/>
                                        </p:tgtEl>
                                        <p:attrNameLst>
                                          <p:attrName>ppt_x</p:attrName>
                                        </p:attrNameLst>
                                      </p:cBhvr>
                                      <p:tavLst>
                                        <p:tav tm="0">
                                          <p:val>
                                            <p:strVal val="#ppt_x"/>
                                          </p:val>
                                        </p:tav>
                                        <p:tav tm="100000">
                                          <p:val>
                                            <p:strVal val="#ppt_x"/>
                                          </p:val>
                                        </p:tav>
                                      </p:tavLst>
                                    </p:anim>
                                    <p:anim calcmode="lin" valueType="num">
                                      <p:cBhvr additive="base">
                                        <p:cTn id="22" dur="500" fill="hold"/>
                                        <p:tgtEl>
                                          <p:spTgt spid="53658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36586"/>
                                        </p:tgtEl>
                                        <p:attrNameLst>
                                          <p:attrName>style.visibility</p:attrName>
                                        </p:attrNameLst>
                                      </p:cBhvr>
                                      <p:to>
                                        <p:strVal val="visible"/>
                                      </p:to>
                                    </p:set>
                                    <p:anim calcmode="lin" valueType="num">
                                      <p:cBhvr additive="base">
                                        <p:cTn id="27" dur="500" fill="hold"/>
                                        <p:tgtEl>
                                          <p:spTgt spid="536586"/>
                                        </p:tgtEl>
                                        <p:attrNameLst>
                                          <p:attrName>ppt_x</p:attrName>
                                        </p:attrNameLst>
                                      </p:cBhvr>
                                      <p:tavLst>
                                        <p:tav tm="0">
                                          <p:val>
                                            <p:strVal val="#ppt_x"/>
                                          </p:val>
                                        </p:tav>
                                        <p:tav tm="100000">
                                          <p:val>
                                            <p:strVal val="#ppt_x"/>
                                          </p:val>
                                        </p:tav>
                                      </p:tavLst>
                                    </p:anim>
                                    <p:anim calcmode="lin" valueType="num">
                                      <p:cBhvr additive="base">
                                        <p:cTn id="28" dur="500" fill="hold"/>
                                        <p:tgtEl>
                                          <p:spTgt spid="536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1" grpId="0"/>
      <p:bldP spid="536582" grpId="0"/>
      <p:bldP spid="5365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8E83-F64A-1047-9A85-DDD2B7CFAF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1788F6-0B68-C745-830D-CCFCFC84B2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5623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12E6-D1E6-2E46-9840-DC59E662EF38}"/>
              </a:ext>
            </a:extLst>
          </p:cNvPr>
          <p:cNvSpPr>
            <a:spLocks noGrp="1"/>
          </p:cNvSpPr>
          <p:nvPr>
            <p:ph type="title"/>
          </p:nvPr>
        </p:nvSpPr>
        <p:spPr/>
        <p:txBody>
          <a:bodyPr/>
          <a:lstStyle/>
          <a:p>
            <a:r>
              <a:rPr lang="en-US" dirty="0"/>
              <a:t>How to I find out what is causing the risk?</a:t>
            </a:r>
          </a:p>
        </p:txBody>
      </p:sp>
    </p:spTree>
    <p:extLst>
      <p:ext uri="{BB962C8B-B14F-4D97-AF65-F5344CB8AC3E}">
        <p14:creationId xmlns:p14="http://schemas.microsoft.com/office/powerpoint/2010/main" val="93460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6F2BA-85E3-4F25-919A-A94446166AA5}"/>
              </a:ext>
            </a:extLst>
          </p:cNvPr>
          <p:cNvSpPr>
            <a:spLocks noGrp="1"/>
          </p:cNvSpPr>
          <p:nvPr>
            <p:ph type="title"/>
          </p:nvPr>
        </p:nvSpPr>
        <p:spPr/>
        <p:txBody>
          <a:bodyPr/>
          <a:lstStyle/>
          <a:p>
            <a:r>
              <a:rPr lang="en-US" sz="4400" b="0" i="0" u="none" strike="noStrike" baseline="0" dirty="0">
                <a:latin typeface="Arial" panose="020B0604020202020204" pitchFamily="34" charset="0"/>
              </a:rPr>
              <a:t>CSQE</a:t>
            </a:r>
            <a:endParaRPr lang="en-US" dirty="0"/>
          </a:p>
        </p:txBody>
      </p:sp>
      <p:sp>
        <p:nvSpPr>
          <p:cNvPr id="6" name="Content Placeholder 5">
            <a:extLst>
              <a:ext uri="{FF2B5EF4-FFF2-40B4-BE49-F238E27FC236}">
                <a16:creationId xmlns:a16="http://schemas.microsoft.com/office/drawing/2014/main" id="{0D670B29-DB56-417F-B7A6-9CC37DE63EFA}"/>
              </a:ext>
            </a:extLst>
          </p:cNvPr>
          <p:cNvSpPr>
            <a:spLocks noGrp="1"/>
          </p:cNvSpPr>
          <p:nvPr>
            <p:ph idx="1"/>
          </p:nvPr>
        </p:nvSpPr>
        <p:spPr/>
        <p:txBody>
          <a:bodyPr>
            <a:normAutofit/>
          </a:bodyPr>
          <a:lstStyle/>
          <a:p>
            <a:r>
              <a:rPr lang="en-US" dirty="0"/>
              <a:t>IV. Project Management</a:t>
            </a:r>
          </a:p>
          <a:p>
            <a:pPr lvl="1"/>
            <a:r>
              <a:rPr lang="en-US" dirty="0"/>
              <a:t>C. Risk Management</a:t>
            </a:r>
          </a:p>
          <a:p>
            <a:pPr lvl="2"/>
            <a:r>
              <a:rPr lang="en-US" dirty="0"/>
              <a:t>1. Risk management methods</a:t>
            </a:r>
          </a:p>
          <a:p>
            <a:pPr lvl="3"/>
            <a:r>
              <a:rPr lang="en-US" dirty="0"/>
              <a:t>Use risk management </a:t>
            </a:r>
            <a:r>
              <a:rPr lang="en-US" b="1" dirty="0"/>
              <a:t>techniques</a:t>
            </a:r>
            <a:r>
              <a:rPr lang="en-US" dirty="0"/>
              <a:t> (e.g., assess, prevent, mitigate, transfer) to evaluate project risks. (Evaluate)</a:t>
            </a:r>
          </a:p>
          <a:p>
            <a:pPr lvl="2"/>
            <a:r>
              <a:rPr lang="en-US" dirty="0"/>
              <a:t>2. Software security risks (Week 12)</a:t>
            </a:r>
          </a:p>
          <a:p>
            <a:pPr lvl="3"/>
            <a:r>
              <a:rPr lang="en-US" dirty="0"/>
              <a:t>Evaluate risks specific to software </a:t>
            </a:r>
            <a:r>
              <a:rPr lang="en-US" b="1" dirty="0"/>
              <a:t>security</a:t>
            </a:r>
            <a:r>
              <a:rPr lang="en-US" dirty="0"/>
              <a:t>, including deliberate attacks (hacking, sabotage, etc.), inherent defects that allow unauthorized access to data, and other security breaches. Plan appropriate responses to minimize their impact. (Evaluate)</a:t>
            </a:r>
          </a:p>
          <a:p>
            <a:pPr lvl="2"/>
            <a:r>
              <a:rPr lang="en-US" dirty="0"/>
              <a:t>3. Safety and hazard analysis (Week 12)</a:t>
            </a:r>
          </a:p>
          <a:p>
            <a:pPr lvl="3"/>
            <a:r>
              <a:rPr lang="en-US" dirty="0"/>
              <a:t>Evaluate safety risks and hazards related to software development and implementation and determine appropriate steps to minimize their impact. (Evaluate)</a:t>
            </a:r>
          </a:p>
          <a:p>
            <a:endParaRPr lang="en-US" dirty="0"/>
          </a:p>
          <a:p>
            <a:endParaRPr lang="en-US" dirty="0"/>
          </a:p>
        </p:txBody>
      </p:sp>
    </p:spTree>
    <p:extLst>
      <p:ext uri="{BB962C8B-B14F-4D97-AF65-F5344CB8AC3E}">
        <p14:creationId xmlns:p14="http://schemas.microsoft.com/office/powerpoint/2010/main" val="38874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Actually it’s All About Lowering Execution Risk</a:t>
            </a:r>
          </a:p>
        </p:txBody>
      </p:sp>
      <p:sp>
        <p:nvSpPr>
          <p:cNvPr id="3" name="Slide Number Placeholder 2"/>
          <p:cNvSpPr>
            <a:spLocks noGrp="1"/>
          </p:cNvSpPr>
          <p:nvPr>
            <p:ph type="sldNum" sz="quarter" idx="11"/>
          </p:nvPr>
        </p:nvSpPr>
        <p:spPr/>
        <p:txBody>
          <a:bodyPr/>
          <a:lstStyle/>
          <a:p>
            <a:fld id="{F6EFC63E-F8D9-44BB-A462-AC735E845F95}" type="slidenum">
              <a:rPr lang="en-US" smtClean="0"/>
              <a:pPr/>
              <a:t>3</a:t>
            </a:fld>
            <a:endParaRPr lang="en-US" dirty="0"/>
          </a:p>
        </p:txBody>
      </p:sp>
      <p:pic>
        <p:nvPicPr>
          <p:cNvPr id="5" name="Picture 3" descr="quickt~1"/>
          <p:cNvPicPr>
            <a:picLocks noChangeAspect="1" noChangeArrowheads="1"/>
          </p:cNvPicPr>
          <p:nvPr/>
        </p:nvPicPr>
        <p:blipFill>
          <a:blip r:embed="rId2" cstate="print"/>
          <a:srcRect/>
          <a:stretch>
            <a:fillRect/>
          </a:stretch>
        </p:blipFill>
        <p:spPr bwMode="auto">
          <a:xfrm>
            <a:off x="2971800" y="1153467"/>
            <a:ext cx="6096000" cy="4822825"/>
          </a:xfrm>
          <a:prstGeom prst="rect">
            <a:avLst/>
          </a:prstGeom>
          <a:noFill/>
          <a:ln w="9525">
            <a:noFill/>
            <a:miter lim="800000"/>
            <a:headEnd/>
            <a:tailEnd/>
          </a:ln>
        </p:spPr>
      </p:pic>
      <p:sp>
        <p:nvSpPr>
          <p:cNvPr id="8" name="TextBox 7"/>
          <p:cNvSpPr txBox="1"/>
          <p:nvPr/>
        </p:nvSpPr>
        <p:spPr>
          <a:xfrm>
            <a:off x="2661666" y="6220041"/>
            <a:ext cx="7209025" cy="338554"/>
          </a:xfrm>
          <a:prstGeom prst="rect">
            <a:avLst/>
          </a:prstGeom>
          <a:noFill/>
        </p:spPr>
        <p:txBody>
          <a:bodyPr wrap="none" rtlCol="0">
            <a:spAutoFit/>
          </a:bodyPr>
          <a:lstStyle/>
          <a:p>
            <a:r>
              <a:rPr lang="en-US" sz="1600" b="1" dirty="0">
                <a:latin typeface="Arial" pitchFamily="34" charset="0"/>
                <a:cs typeface="Arial" pitchFamily="34" charset="0"/>
              </a:rPr>
              <a:t>No matter how many times we’ve done it before, risk is always out there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C755-8F09-479C-A8DC-163370314388}"/>
              </a:ext>
            </a:extLst>
          </p:cNvPr>
          <p:cNvSpPr>
            <a:spLocks noGrp="1"/>
          </p:cNvSpPr>
          <p:nvPr>
            <p:ph type="title"/>
          </p:nvPr>
        </p:nvSpPr>
        <p:spPr/>
        <p:txBody>
          <a:bodyPr/>
          <a:lstStyle/>
          <a:p>
            <a:r>
              <a:rPr lang="en-US" sz="4400" b="0" i="0" u="none" strike="noStrike" baseline="0" dirty="0">
                <a:latin typeface="Arial" panose="020B0604020202020204" pitchFamily="34" charset="0"/>
              </a:rPr>
              <a:t>CSQE</a:t>
            </a:r>
            <a:endParaRPr lang="en-US" dirty="0"/>
          </a:p>
        </p:txBody>
      </p:sp>
      <p:sp>
        <p:nvSpPr>
          <p:cNvPr id="3" name="Content Placeholder 2">
            <a:extLst>
              <a:ext uri="{FF2B5EF4-FFF2-40B4-BE49-F238E27FC236}">
                <a16:creationId xmlns:a16="http://schemas.microsoft.com/office/drawing/2014/main" id="{9374FE13-8408-4932-B448-215192CF83F5}"/>
              </a:ext>
            </a:extLst>
          </p:cNvPr>
          <p:cNvSpPr>
            <a:spLocks noGrp="1"/>
          </p:cNvSpPr>
          <p:nvPr>
            <p:ph idx="1"/>
          </p:nvPr>
        </p:nvSpPr>
        <p:spPr/>
        <p:txBody>
          <a:bodyPr/>
          <a:lstStyle/>
          <a:p>
            <a:r>
              <a:rPr lang="en-US" dirty="0"/>
              <a:t>VI. Software Verification and Validation</a:t>
            </a:r>
          </a:p>
          <a:p>
            <a:pPr lvl="1"/>
            <a:r>
              <a:rPr lang="en-US" dirty="0"/>
              <a:t>B. Test Planning and Design</a:t>
            </a:r>
          </a:p>
          <a:p>
            <a:pPr lvl="2"/>
            <a:r>
              <a:rPr lang="en-US" dirty="0"/>
              <a:t>2. Test plans</a:t>
            </a:r>
          </a:p>
          <a:p>
            <a:pPr lvl="3"/>
            <a:r>
              <a:rPr lang="en-US" dirty="0"/>
              <a:t>Develop and evaluate test plans and procedures, including system, acceptance, validation, etc., to determine whether project objectives are being met and risks are appropriately mitigated. (Create)</a:t>
            </a:r>
          </a:p>
          <a:p>
            <a:endParaRPr lang="en-US" dirty="0"/>
          </a:p>
        </p:txBody>
      </p:sp>
    </p:spTree>
    <p:extLst>
      <p:ext uri="{BB962C8B-B14F-4D97-AF65-F5344CB8AC3E}">
        <p14:creationId xmlns:p14="http://schemas.microsoft.com/office/powerpoint/2010/main" val="1416434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ABAE4-8950-0444-B5D9-F411D78B09E0}"/>
              </a:ext>
            </a:extLst>
          </p:cNvPr>
          <p:cNvPicPr>
            <a:picLocks noChangeAspect="1"/>
          </p:cNvPicPr>
          <p:nvPr/>
        </p:nvPicPr>
        <p:blipFill>
          <a:blip r:embed="rId2"/>
          <a:stretch>
            <a:fillRect/>
          </a:stretch>
        </p:blipFill>
        <p:spPr>
          <a:xfrm>
            <a:off x="7997773" y="4342694"/>
            <a:ext cx="4194227" cy="2515306"/>
          </a:xfrm>
          <a:prstGeom prst="rect">
            <a:avLst/>
          </a:prstGeom>
        </p:spPr>
      </p:pic>
      <p:sp>
        <p:nvSpPr>
          <p:cNvPr id="2" name="Title 1">
            <a:extLst>
              <a:ext uri="{FF2B5EF4-FFF2-40B4-BE49-F238E27FC236}">
                <a16:creationId xmlns:a16="http://schemas.microsoft.com/office/drawing/2014/main" id="{6FB1CCCB-0A93-3C40-8085-70FF76951D95}"/>
              </a:ext>
            </a:extLst>
          </p:cNvPr>
          <p:cNvSpPr>
            <a:spLocks noGrp="1"/>
          </p:cNvSpPr>
          <p:nvPr>
            <p:ph type="title"/>
          </p:nvPr>
        </p:nvSpPr>
        <p:spPr/>
        <p:txBody>
          <a:bodyPr/>
          <a:lstStyle/>
          <a:p>
            <a:r>
              <a:rPr lang="en-US" dirty="0"/>
              <a:t>How to I find out what is causing the risk?</a:t>
            </a:r>
          </a:p>
        </p:txBody>
      </p:sp>
      <p:sp>
        <p:nvSpPr>
          <p:cNvPr id="3" name="Content Placeholder 2">
            <a:extLst>
              <a:ext uri="{FF2B5EF4-FFF2-40B4-BE49-F238E27FC236}">
                <a16:creationId xmlns:a16="http://schemas.microsoft.com/office/drawing/2014/main" id="{3A73F8ED-E892-4042-B30D-A85E9C5D9795}"/>
              </a:ext>
            </a:extLst>
          </p:cNvPr>
          <p:cNvSpPr>
            <a:spLocks noGrp="1"/>
          </p:cNvSpPr>
          <p:nvPr>
            <p:ph idx="1"/>
          </p:nvPr>
        </p:nvSpPr>
        <p:spPr>
          <a:xfrm>
            <a:off x="838200" y="1825625"/>
            <a:ext cx="7459133" cy="4351338"/>
          </a:xfrm>
        </p:spPr>
        <p:txBody>
          <a:bodyPr>
            <a:normAutofit fontScale="70000" lnSpcReduction="20000"/>
          </a:bodyPr>
          <a:lstStyle/>
          <a:p>
            <a:r>
              <a:rPr lang="en-US" b="1" dirty="0"/>
              <a:t>Part 1:</a:t>
            </a:r>
            <a:r>
              <a:rPr lang="en-US" dirty="0"/>
              <a:t> Identify and Define Steps of Causal Analysis. Use the reading and the previous assignments to define each step (boxes), purpose, and actions (arrows).</a:t>
            </a:r>
            <a:br>
              <a:rPr lang="en-US" dirty="0"/>
            </a:br>
            <a:endParaRPr lang="en-US" dirty="0"/>
          </a:p>
          <a:p>
            <a:r>
              <a:rPr lang="en-US" b="1" dirty="0"/>
              <a:t>Part 2: </a:t>
            </a:r>
            <a:r>
              <a:rPr lang="en-US" dirty="0"/>
              <a:t>Compare and contrast each Causal Analysis with Risk Management. Identify phrases that are similar and ones that are different. Why the order matters for each process. </a:t>
            </a:r>
            <a:br>
              <a:rPr lang="en-US" dirty="0"/>
            </a:br>
            <a:endParaRPr lang="en-US" dirty="0"/>
          </a:p>
          <a:p>
            <a:r>
              <a:rPr lang="en-US" b="1" dirty="0"/>
              <a:t>Part 3:</a:t>
            </a:r>
            <a:r>
              <a:rPr lang="en-US" dirty="0"/>
              <a:t> Finally, if causes and those causes determine risks are determined by the risk characteristics. For example, a reason will determine probability and a frequency of occurrence associated with risk. Make a unified model for both Casual Analysis and Risk Management. Discuss any issues or concerns. </a:t>
            </a:r>
            <a:br>
              <a:rPr lang="en-US" dirty="0"/>
            </a:br>
            <a:endParaRPr lang="en-US" dirty="0"/>
          </a:p>
          <a:p>
            <a:r>
              <a:rPr lang="en-US" b="1" dirty="0"/>
              <a:t>Part 4: </a:t>
            </a:r>
            <a:r>
              <a:rPr lang="en-US" dirty="0"/>
              <a:t>Using the IEEE V&amp;V tasking, identify potential risks for each lifecycle phase. Determine risks associated with all Analysis tasks, and identify risks associated with at least one of the quality characteristics mentioned.</a:t>
            </a:r>
          </a:p>
        </p:txBody>
      </p:sp>
    </p:spTree>
    <p:extLst>
      <p:ext uri="{BB962C8B-B14F-4D97-AF65-F5344CB8AC3E}">
        <p14:creationId xmlns:p14="http://schemas.microsoft.com/office/powerpoint/2010/main" val="2153468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51A4-9124-1E4C-B4C2-5FF8755F3CDB}"/>
              </a:ext>
            </a:extLst>
          </p:cNvPr>
          <p:cNvSpPr>
            <a:spLocks noGrp="1"/>
          </p:cNvSpPr>
          <p:nvPr>
            <p:ph type="title"/>
          </p:nvPr>
        </p:nvSpPr>
        <p:spPr/>
        <p:txBody>
          <a:bodyPr/>
          <a:lstStyle/>
          <a:p>
            <a:r>
              <a:rPr lang="en-US" dirty="0">
                <a:latin typeface="Arial" panose="020B0604020202020204" pitchFamily="34" charset="0"/>
              </a:rPr>
              <a:t>Certified Software Quality Engineer Handbook, ASQ Quality Press</a:t>
            </a:r>
            <a:endParaRPr lang="en-US" dirty="0"/>
          </a:p>
        </p:txBody>
      </p:sp>
      <p:sp>
        <p:nvSpPr>
          <p:cNvPr id="3" name="Content Placeholder 2">
            <a:extLst>
              <a:ext uri="{FF2B5EF4-FFF2-40B4-BE49-F238E27FC236}">
                <a16:creationId xmlns:a16="http://schemas.microsoft.com/office/drawing/2014/main" id="{C8D4FA0D-EDB8-0E49-9EC9-9EC5C5432904}"/>
              </a:ext>
            </a:extLst>
          </p:cNvPr>
          <p:cNvSpPr>
            <a:spLocks noGrp="1"/>
          </p:cNvSpPr>
          <p:nvPr>
            <p:ph sz="half" idx="1"/>
          </p:nvPr>
        </p:nvSpPr>
        <p:spPr/>
        <p:txBody>
          <a:bodyPr>
            <a:normAutofit fontScale="77500" lnSpcReduction="20000"/>
          </a:bodyPr>
          <a:lstStyle/>
          <a:p>
            <a:r>
              <a:rPr lang="en-US" b="1" dirty="0"/>
              <a:t>Chapter 20 C. Analytical Techniques </a:t>
            </a:r>
          </a:p>
          <a:p>
            <a:r>
              <a:rPr lang="en-US" b="1" dirty="0"/>
              <a:t>1. sampling </a:t>
            </a:r>
            <a:endParaRPr lang="en-US" dirty="0"/>
          </a:p>
          <a:p>
            <a:pPr lvl="1"/>
            <a:r>
              <a:rPr lang="en-US" b="1" dirty="0"/>
              <a:t>random sampling </a:t>
            </a:r>
            <a:endParaRPr lang="en-US" dirty="0"/>
          </a:p>
          <a:p>
            <a:pPr lvl="1"/>
            <a:r>
              <a:rPr lang="en-US" b="1" dirty="0"/>
              <a:t>systematic sampling </a:t>
            </a:r>
            <a:endParaRPr lang="en-US" dirty="0"/>
          </a:p>
          <a:p>
            <a:pPr lvl="1"/>
            <a:r>
              <a:rPr lang="en-US" b="1" dirty="0"/>
              <a:t>stratified sampling </a:t>
            </a:r>
            <a:endParaRPr lang="en-US" dirty="0"/>
          </a:p>
          <a:p>
            <a:pPr lvl="1"/>
            <a:r>
              <a:rPr lang="en-US" b="1" dirty="0"/>
              <a:t>Cluster sampling </a:t>
            </a:r>
            <a:endParaRPr lang="en-US" dirty="0"/>
          </a:p>
          <a:p>
            <a:pPr lvl="1"/>
            <a:r>
              <a:rPr lang="en-US" b="1" dirty="0"/>
              <a:t>haphazard sampling </a:t>
            </a:r>
            <a:endParaRPr lang="en-US" dirty="0"/>
          </a:p>
          <a:p>
            <a:pPr lvl="1"/>
            <a:r>
              <a:rPr lang="en-US" b="1" dirty="0"/>
              <a:t>Judgmental sampling </a:t>
            </a:r>
            <a:endParaRPr lang="en-US" dirty="0"/>
          </a:p>
          <a:p>
            <a:r>
              <a:rPr lang="en-US" b="1" dirty="0"/>
              <a:t>2. DATA Collection And integrity </a:t>
            </a:r>
            <a:endParaRPr lang="en-US" dirty="0"/>
          </a:p>
          <a:p>
            <a:pPr lvl="1"/>
            <a:r>
              <a:rPr lang="en-US" b="1" dirty="0"/>
              <a:t>who should Collect the Data? </a:t>
            </a:r>
          </a:p>
          <a:p>
            <a:pPr lvl="1"/>
            <a:r>
              <a:rPr lang="en-US" b="1" dirty="0"/>
              <a:t>how should the Data Be Collected? </a:t>
            </a:r>
            <a:endParaRPr lang="en-US" dirty="0"/>
          </a:p>
          <a:p>
            <a:pPr lvl="1"/>
            <a:r>
              <a:rPr lang="en-US" b="1" dirty="0"/>
              <a:t>Quality Data and measurement error </a:t>
            </a:r>
            <a:endParaRPr lang="en-US" dirty="0"/>
          </a:p>
          <a:p>
            <a:pPr lvl="1"/>
            <a:r>
              <a:rPr lang="en-US" b="1" dirty="0"/>
              <a:t>Data Accuracy </a:t>
            </a:r>
            <a:endParaRPr lang="en-US" dirty="0"/>
          </a:p>
          <a:p>
            <a:pPr lvl="1"/>
            <a:r>
              <a:rPr lang="en-US" b="1" dirty="0"/>
              <a:t>Data Completeness </a:t>
            </a:r>
            <a:endParaRPr lang="en-US" dirty="0"/>
          </a:p>
          <a:p>
            <a:pPr lvl="1"/>
            <a:r>
              <a:rPr lang="en-US" b="1" dirty="0"/>
              <a:t>Data Timeliness </a:t>
            </a:r>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6DCE3037-6172-A44D-B59C-950C8D365CE4}"/>
              </a:ext>
            </a:extLst>
          </p:cNvPr>
          <p:cNvSpPr>
            <a:spLocks noGrp="1"/>
          </p:cNvSpPr>
          <p:nvPr>
            <p:ph sz="half" idx="2"/>
          </p:nvPr>
        </p:nvSpPr>
        <p:spPr/>
        <p:txBody>
          <a:bodyPr>
            <a:normAutofit fontScale="77500" lnSpcReduction="20000"/>
          </a:bodyPr>
          <a:lstStyle/>
          <a:p>
            <a:r>
              <a:rPr lang="en-US" b="1" dirty="0"/>
              <a:t>3. Quality Analysis Tools </a:t>
            </a:r>
            <a:endParaRPr lang="en-US" dirty="0"/>
          </a:p>
          <a:p>
            <a:pPr lvl="1"/>
            <a:r>
              <a:rPr lang="en-US" b="1" dirty="0"/>
              <a:t>flowcharts </a:t>
            </a:r>
            <a:endParaRPr lang="en-US" dirty="0"/>
          </a:p>
          <a:p>
            <a:pPr lvl="1"/>
            <a:r>
              <a:rPr lang="en-US" b="1" dirty="0"/>
              <a:t>Pareto Charts </a:t>
            </a:r>
            <a:endParaRPr lang="en-US" dirty="0"/>
          </a:p>
          <a:p>
            <a:pPr lvl="1"/>
            <a:r>
              <a:rPr lang="en-US" b="1" dirty="0"/>
              <a:t>Cause-and-effect Diagrams </a:t>
            </a:r>
            <a:endParaRPr lang="en-US" dirty="0"/>
          </a:p>
          <a:p>
            <a:pPr lvl="1"/>
            <a:r>
              <a:rPr lang="en-US" b="1" dirty="0"/>
              <a:t>Check sheets </a:t>
            </a:r>
            <a:endParaRPr lang="en-US" dirty="0"/>
          </a:p>
          <a:p>
            <a:pPr lvl="1"/>
            <a:r>
              <a:rPr lang="en-US" b="1" dirty="0"/>
              <a:t>scatter Diagrams </a:t>
            </a:r>
            <a:endParaRPr lang="en-US" dirty="0"/>
          </a:p>
          <a:p>
            <a:pPr lvl="1"/>
            <a:r>
              <a:rPr lang="en-US" b="1" dirty="0"/>
              <a:t>run Chart </a:t>
            </a:r>
            <a:endParaRPr lang="en-US" dirty="0"/>
          </a:p>
          <a:p>
            <a:pPr lvl="1"/>
            <a:r>
              <a:rPr lang="en-US" b="1" dirty="0"/>
              <a:t>histograms </a:t>
            </a:r>
          </a:p>
          <a:p>
            <a:pPr lvl="1"/>
            <a:r>
              <a:rPr lang="en-US" b="1" dirty="0"/>
              <a:t>Control Charts </a:t>
            </a:r>
            <a:endParaRPr lang="en-US" dirty="0"/>
          </a:p>
          <a:p>
            <a:pPr lvl="1"/>
            <a:r>
              <a:rPr lang="en-US" b="1" dirty="0"/>
              <a:t>Affinity Diagrams </a:t>
            </a:r>
            <a:endParaRPr lang="en-US" dirty="0"/>
          </a:p>
          <a:p>
            <a:pPr lvl="1"/>
            <a:r>
              <a:rPr lang="en-US" b="1" dirty="0"/>
              <a:t>Tree Diagrams </a:t>
            </a:r>
            <a:endParaRPr lang="en-US" dirty="0"/>
          </a:p>
          <a:p>
            <a:pPr lvl="1"/>
            <a:r>
              <a:rPr lang="en-US" b="1" dirty="0"/>
              <a:t>matrix Diagrams </a:t>
            </a:r>
            <a:endParaRPr lang="en-US" dirty="0"/>
          </a:p>
          <a:p>
            <a:pPr lvl="1"/>
            <a:r>
              <a:rPr lang="en-US" b="1" dirty="0"/>
              <a:t>interrelationship Digraph </a:t>
            </a:r>
            <a:endParaRPr lang="en-US" dirty="0"/>
          </a:p>
          <a:p>
            <a:pPr lvl="1"/>
            <a:r>
              <a:rPr lang="en-US" b="1" dirty="0"/>
              <a:t>Activity networks </a:t>
            </a:r>
            <a:endParaRPr lang="en-US" dirty="0"/>
          </a:p>
          <a:p>
            <a:pPr lvl="1"/>
            <a:r>
              <a:rPr lang="en-US" b="1" dirty="0"/>
              <a:t>root Cause Analysis </a:t>
            </a:r>
            <a:endParaRPr lang="en-US" dirty="0"/>
          </a:p>
          <a:p>
            <a:endParaRPr lang="en-US" dirty="0"/>
          </a:p>
          <a:p>
            <a:endParaRPr lang="en-US" dirty="0"/>
          </a:p>
        </p:txBody>
      </p:sp>
    </p:spTree>
    <p:extLst>
      <p:ext uri="{BB962C8B-B14F-4D97-AF65-F5344CB8AC3E}">
        <p14:creationId xmlns:p14="http://schemas.microsoft.com/office/powerpoint/2010/main" val="195175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88FD-E3C1-5841-9510-1D7FF196A158}"/>
              </a:ext>
            </a:extLst>
          </p:cNvPr>
          <p:cNvSpPr>
            <a:spLocks noGrp="1"/>
          </p:cNvSpPr>
          <p:nvPr>
            <p:ph type="title"/>
          </p:nvPr>
        </p:nvSpPr>
        <p:spPr/>
        <p:txBody>
          <a:bodyPr/>
          <a:lstStyle/>
          <a:p>
            <a:r>
              <a:rPr lang="en-US" dirty="0">
                <a:latin typeface="Arial" panose="020B0604020202020204" pitchFamily="34" charset="0"/>
              </a:rPr>
              <a:t>Certified Software Quality Engineer Handbook, ASQ Quality Press</a:t>
            </a:r>
            <a:endParaRPr lang="en-US" dirty="0"/>
          </a:p>
        </p:txBody>
      </p:sp>
      <p:sp>
        <p:nvSpPr>
          <p:cNvPr id="3" name="Content Placeholder 2">
            <a:extLst>
              <a:ext uri="{FF2B5EF4-FFF2-40B4-BE49-F238E27FC236}">
                <a16:creationId xmlns:a16="http://schemas.microsoft.com/office/drawing/2014/main" id="{C44D282D-8788-5341-AEB7-C41A66E00A40}"/>
              </a:ext>
            </a:extLst>
          </p:cNvPr>
          <p:cNvSpPr>
            <a:spLocks noGrp="1"/>
          </p:cNvSpPr>
          <p:nvPr>
            <p:ph idx="1"/>
          </p:nvPr>
        </p:nvSpPr>
        <p:spPr>
          <a:xfrm>
            <a:off x="838200" y="1825625"/>
            <a:ext cx="4614333" cy="4351338"/>
          </a:xfrm>
        </p:spPr>
        <p:txBody>
          <a:bodyPr/>
          <a:lstStyle/>
          <a:p>
            <a:r>
              <a:rPr lang="en-US" dirty="0"/>
              <a:t>Chapter 7.2-7.3: Methodologies (for Quality Management) (pages 6)</a:t>
            </a:r>
          </a:p>
          <a:p>
            <a:pPr lvl="1"/>
            <a:r>
              <a:rPr lang="en-US" dirty="0"/>
              <a:t>3. Corrective Action Procedures</a:t>
            </a:r>
          </a:p>
          <a:p>
            <a:pPr lvl="1"/>
            <a:r>
              <a:rPr lang="en-US" b="1" dirty="0"/>
              <a:t>Product Problem resolution </a:t>
            </a:r>
            <a:endParaRPr lang="en-US" dirty="0"/>
          </a:p>
          <a:p>
            <a:pPr lvl="1"/>
            <a:r>
              <a:rPr lang="en-US" b="1" dirty="0"/>
              <a:t>Corrective Action Process </a:t>
            </a:r>
            <a:endParaRPr lang="en-US" dirty="0"/>
          </a:p>
          <a:p>
            <a:pPr lvl="1"/>
            <a:endParaRPr lang="en-US" dirty="0"/>
          </a:p>
        </p:txBody>
      </p:sp>
      <p:pic>
        <p:nvPicPr>
          <p:cNvPr id="4" name="Picture 3">
            <a:extLst>
              <a:ext uri="{FF2B5EF4-FFF2-40B4-BE49-F238E27FC236}">
                <a16:creationId xmlns:a16="http://schemas.microsoft.com/office/drawing/2014/main" id="{46AFFD9F-1F9C-6E49-8A28-B2506BC3A597}"/>
              </a:ext>
            </a:extLst>
          </p:cNvPr>
          <p:cNvPicPr>
            <a:picLocks noChangeAspect="1"/>
          </p:cNvPicPr>
          <p:nvPr/>
        </p:nvPicPr>
        <p:blipFill>
          <a:blip r:embed="rId2"/>
          <a:stretch>
            <a:fillRect/>
          </a:stretch>
        </p:blipFill>
        <p:spPr>
          <a:xfrm>
            <a:off x="1255889" y="4763911"/>
            <a:ext cx="3407356" cy="1877738"/>
          </a:xfrm>
          <a:prstGeom prst="rect">
            <a:avLst/>
          </a:prstGeom>
        </p:spPr>
      </p:pic>
      <p:pic>
        <p:nvPicPr>
          <p:cNvPr id="5" name="Picture 4">
            <a:extLst>
              <a:ext uri="{FF2B5EF4-FFF2-40B4-BE49-F238E27FC236}">
                <a16:creationId xmlns:a16="http://schemas.microsoft.com/office/drawing/2014/main" id="{00FF990A-8E3E-4248-B766-9FABBEE31557}"/>
              </a:ext>
            </a:extLst>
          </p:cNvPr>
          <p:cNvPicPr>
            <a:picLocks noChangeAspect="1"/>
          </p:cNvPicPr>
          <p:nvPr/>
        </p:nvPicPr>
        <p:blipFill>
          <a:blip r:embed="rId3"/>
          <a:stretch>
            <a:fillRect/>
          </a:stretch>
        </p:blipFill>
        <p:spPr>
          <a:xfrm>
            <a:off x="5680199" y="1690687"/>
            <a:ext cx="6398912" cy="4453431"/>
          </a:xfrm>
          <a:prstGeom prst="rect">
            <a:avLst/>
          </a:prstGeom>
        </p:spPr>
      </p:pic>
    </p:spTree>
    <p:extLst>
      <p:ext uri="{BB962C8B-B14F-4D97-AF65-F5344CB8AC3E}">
        <p14:creationId xmlns:p14="http://schemas.microsoft.com/office/powerpoint/2010/main" val="159442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1729-3363-6F4A-8F25-BA7AAB4AB2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6D7631-9848-CF45-8523-FEEA929474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725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B068-26BD-704C-9CEE-83FAA379D3CA}"/>
              </a:ext>
            </a:extLst>
          </p:cNvPr>
          <p:cNvSpPr>
            <a:spLocks noGrp="1"/>
          </p:cNvSpPr>
          <p:nvPr>
            <p:ph type="title"/>
          </p:nvPr>
        </p:nvSpPr>
        <p:spPr/>
        <p:txBody>
          <a:bodyPr/>
          <a:lstStyle/>
          <a:p>
            <a:r>
              <a:rPr lang="en-US" dirty="0"/>
              <a:t>Complete SQAP Section 8 &amp; 14</a:t>
            </a:r>
          </a:p>
        </p:txBody>
      </p:sp>
      <p:sp>
        <p:nvSpPr>
          <p:cNvPr id="4" name="Text Placeholder 3">
            <a:extLst>
              <a:ext uri="{FF2B5EF4-FFF2-40B4-BE49-F238E27FC236}">
                <a16:creationId xmlns:a16="http://schemas.microsoft.com/office/drawing/2014/main" id="{BAF72B52-000A-EB43-9ED0-48AF6C0BC2B4}"/>
              </a:ext>
            </a:extLst>
          </p:cNvPr>
          <p:cNvSpPr>
            <a:spLocks noGrp="1"/>
          </p:cNvSpPr>
          <p:nvPr>
            <p:ph type="body" idx="1"/>
          </p:nvPr>
        </p:nvSpPr>
        <p:spPr/>
        <p:txBody>
          <a:bodyPr>
            <a:normAutofit fontScale="92500"/>
          </a:bodyPr>
          <a:lstStyle/>
          <a:p>
            <a:r>
              <a:rPr lang="en-US" dirty="0"/>
              <a:t> Part 1: SQAP Section 8</a:t>
            </a:r>
          </a:p>
          <a:p>
            <a:r>
              <a:rPr lang="en-US" dirty="0"/>
              <a:t>Problem Reporting and Corrective Actions</a:t>
            </a:r>
          </a:p>
        </p:txBody>
      </p:sp>
      <p:sp>
        <p:nvSpPr>
          <p:cNvPr id="3" name="Content Placeholder 2">
            <a:extLst>
              <a:ext uri="{FF2B5EF4-FFF2-40B4-BE49-F238E27FC236}">
                <a16:creationId xmlns:a16="http://schemas.microsoft.com/office/drawing/2014/main" id="{A86D8550-7ABC-9E40-9EC4-C0E180E8095A}"/>
              </a:ext>
            </a:extLst>
          </p:cNvPr>
          <p:cNvSpPr>
            <a:spLocks noGrp="1"/>
          </p:cNvSpPr>
          <p:nvPr>
            <p:ph sz="half" idx="2"/>
          </p:nvPr>
        </p:nvSpPr>
        <p:spPr/>
        <p:txBody>
          <a:bodyPr>
            <a:normAutofit fontScale="55000" lnSpcReduction="20000"/>
          </a:bodyPr>
          <a:lstStyle/>
          <a:p>
            <a:r>
              <a:rPr lang="en-US" dirty="0"/>
              <a:t>Use Module 9 ISO 9001 and Six Sigma and Module 10’s Configuration Management to fill out this section of the SQAP.  Section 8 of the SQAP should consist of two subsections, one dealing with Problem Reporting and Corrective Actions.  The problem reporting will mainly come from Module 10, and Corrective Action will come from Module 9 and this module’s Corrective Actions.  </a:t>
            </a:r>
            <a:br>
              <a:rPr lang="en-US" dirty="0"/>
            </a:br>
            <a:endParaRPr lang="en-US" dirty="0"/>
          </a:p>
          <a:p>
            <a:r>
              <a:rPr lang="en-US" b="1" dirty="0"/>
              <a:t>4.8 Problem reporting and corrective action (section 8 of the SQAP)</a:t>
            </a:r>
            <a:br>
              <a:rPr lang="en-US" dirty="0"/>
            </a:br>
            <a:r>
              <a:rPr lang="en-US" dirty="0"/>
              <a:t>This section shall:</a:t>
            </a:r>
            <a:br>
              <a:rPr lang="en-US" dirty="0"/>
            </a:br>
            <a:endParaRPr lang="en-US" dirty="0"/>
          </a:p>
          <a:p>
            <a:pPr lvl="1"/>
            <a:r>
              <a:rPr lang="en-US" dirty="0"/>
              <a:t>a) Describe the practices and procedures to be followed for reporting, tracking, and resolving problems</a:t>
            </a:r>
            <a:br>
              <a:rPr lang="en-US" dirty="0"/>
            </a:br>
            <a:r>
              <a:rPr lang="en-US" dirty="0"/>
              <a:t>or issues identified in both software items and the software development and maintenance process.</a:t>
            </a:r>
            <a:br>
              <a:rPr lang="en-US" dirty="0"/>
            </a:br>
            <a:endParaRPr lang="en-US" dirty="0"/>
          </a:p>
          <a:p>
            <a:pPr lvl="1"/>
            <a:r>
              <a:rPr lang="en-US" dirty="0"/>
              <a:t>b) State the specific organizational responsibilities concerned with their implementation.</a:t>
            </a:r>
          </a:p>
        </p:txBody>
      </p:sp>
      <p:sp>
        <p:nvSpPr>
          <p:cNvPr id="5" name="Text Placeholder 4">
            <a:extLst>
              <a:ext uri="{FF2B5EF4-FFF2-40B4-BE49-F238E27FC236}">
                <a16:creationId xmlns:a16="http://schemas.microsoft.com/office/drawing/2014/main" id="{BDAE5622-CFE8-E642-887D-5556107673A3}"/>
              </a:ext>
            </a:extLst>
          </p:cNvPr>
          <p:cNvSpPr>
            <a:spLocks noGrp="1"/>
          </p:cNvSpPr>
          <p:nvPr>
            <p:ph type="body" sz="quarter" idx="3"/>
          </p:nvPr>
        </p:nvSpPr>
        <p:spPr/>
        <p:txBody>
          <a:bodyPr>
            <a:normAutofit fontScale="92500"/>
          </a:bodyPr>
          <a:lstStyle/>
          <a:p>
            <a:r>
              <a:rPr lang="en-US" dirty="0"/>
              <a:t>Part 2: SQAP Section 14</a:t>
            </a:r>
          </a:p>
          <a:p>
            <a:r>
              <a:rPr lang="en-US" dirty="0"/>
              <a:t>Risk Management</a:t>
            </a:r>
          </a:p>
        </p:txBody>
      </p:sp>
      <p:sp>
        <p:nvSpPr>
          <p:cNvPr id="6" name="Content Placeholder 5">
            <a:extLst>
              <a:ext uri="{FF2B5EF4-FFF2-40B4-BE49-F238E27FC236}">
                <a16:creationId xmlns:a16="http://schemas.microsoft.com/office/drawing/2014/main" id="{180E0CE3-6943-3F40-AEFF-368683119449}"/>
              </a:ext>
            </a:extLst>
          </p:cNvPr>
          <p:cNvSpPr>
            <a:spLocks noGrp="1"/>
          </p:cNvSpPr>
          <p:nvPr>
            <p:ph sz="quarter" idx="4"/>
          </p:nvPr>
        </p:nvSpPr>
        <p:spPr/>
        <p:txBody>
          <a:bodyPr>
            <a:normAutofit fontScale="55000" lnSpcReduction="20000"/>
          </a:bodyPr>
          <a:lstStyle/>
          <a:p>
            <a:r>
              <a:rPr lang="en-US" dirty="0"/>
              <a:t>Use this module’s risk management information to add SQAP Section 14, Risk Management. It would help if you used your unified model. Using IEEE V&amp;V identify risk management tasks for each lifecycle phase. </a:t>
            </a:r>
            <a:br>
              <a:rPr lang="en-US" dirty="0"/>
            </a:br>
            <a:endParaRPr lang="en-US" dirty="0"/>
          </a:p>
          <a:p>
            <a:r>
              <a:rPr lang="en-US" b="1" dirty="0"/>
              <a:t>4.14 Risk management (section 14 of the SQAP)</a:t>
            </a:r>
            <a:br>
              <a:rPr lang="en-US" dirty="0"/>
            </a:br>
            <a:endParaRPr lang="en-US" dirty="0"/>
          </a:p>
          <a:p>
            <a:pPr lvl="1"/>
            <a:r>
              <a:rPr lang="en-US" dirty="0"/>
              <a:t>This section shall specify the methods and procedures employed to identify, assess, monitor, and control areas of risk arising during the portion of the software life cycle covered by the SQAP.</a:t>
            </a:r>
            <a:br>
              <a:rPr lang="en-US" dirty="0"/>
            </a:br>
            <a:endParaRPr lang="en-US" dirty="0"/>
          </a:p>
          <a:p>
            <a:pPr lvl="1"/>
            <a:r>
              <a:rPr lang="en-US" dirty="0"/>
              <a:t>Ensure that you include all risk information that you learned from this Module, including Risk Statement format, Risk Matrices, Mitigation Techniques, and Value equations. </a:t>
            </a:r>
          </a:p>
        </p:txBody>
      </p:sp>
    </p:spTree>
    <p:extLst>
      <p:ext uri="{BB962C8B-B14F-4D97-AF65-F5344CB8AC3E}">
        <p14:creationId xmlns:p14="http://schemas.microsoft.com/office/powerpoint/2010/main" val="2629549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6A3-EDC3-0E43-A613-E4D2171449DC}"/>
              </a:ext>
            </a:extLst>
          </p:cNvPr>
          <p:cNvSpPr>
            <a:spLocks noGrp="1"/>
          </p:cNvSpPr>
          <p:nvPr>
            <p:ph type="title"/>
          </p:nvPr>
        </p:nvSpPr>
        <p:spPr/>
        <p:txBody>
          <a:bodyPr/>
          <a:lstStyle/>
          <a:p>
            <a:r>
              <a:rPr lang="en-US" dirty="0"/>
              <a:t>Certified Software Quality Engineer Handbook</a:t>
            </a:r>
          </a:p>
        </p:txBody>
      </p:sp>
      <p:sp>
        <p:nvSpPr>
          <p:cNvPr id="3" name="Content Placeholder 2">
            <a:extLst>
              <a:ext uri="{FF2B5EF4-FFF2-40B4-BE49-F238E27FC236}">
                <a16:creationId xmlns:a16="http://schemas.microsoft.com/office/drawing/2014/main" id="{F49CBC73-8C0A-A940-A882-434C6AC277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1653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2E18-E86F-484B-9EEE-057DFBD6F429}"/>
              </a:ext>
            </a:extLst>
          </p:cNvPr>
          <p:cNvSpPr>
            <a:spLocks noGrp="1"/>
          </p:cNvSpPr>
          <p:nvPr>
            <p:ph type="title"/>
          </p:nvPr>
        </p:nvSpPr>
        <p:spPr>
          <a:xfrm>
            <a:off x="838200" y="365125"/>
            <a:ext cx="6966857" cy="1325563"/>
          </a:xfrm>
        </p:spPr>
        <p:txBody>
          <a:bodyPr/>
          <a:lstStyle/>
          <a:p>
            <a:r>
              <a:rPr lang="en-US" dirty="0"/>
              <a:t>Corrective and Preventive Action Format</a:t>
            </a:r>
          </a:p>
        </p:txBody>
      </p:sp>
      <p:sp>
        <p:nvSpPr>
          <p:cNvPr id="3" name="Content Placeholder 2">
            <a:extLst>
              <a:ext uri="{FF2B5EF4-FFF2-40B4-BE49-F238E27FC236}">
                <a16:creationId xmlns:a16="http://schemas.microsoft.com/office/drawing/2014/main" id="{278CC0D8-614F-0344-878C-98A2BB07555B}"/>
              </a:ext>
            </a:extLst>
          </p:cNvPr>
          <p:cNvSpPr>
            <a:spLocks noGrp="1"/>
          </p:cNvSpPr>
          <p:nvPr>
            <p:ph idx="1"/>
          </p:nvPr>
        </p:nvSpPr>
        <p:spPr>
          <a:xfrm>
            <a:off x="838200" y="1825625"/>
            <a:ext cx="3710971" cy="4351338"/>
          </a:xfrm>
        </p:spPr>
        <p:txBody>
          <a:bodyPr>
            <a:normAutofit fontScale="85000" lnSpcReduction="10000"/>
          </a:bodyPr>
          <a:lstStyle/>
          <a:p>
            <a:r>
              <a:rPr lang="en-US" dirty="0"/>
              <a:t>Scroll down to reading…</a:t>
            </a:r>
          </a:p>
          <a:p>
            <a:r>
              <a:rPr lang="en-US" dirty="0"/>
              <a:t>Common Preventative Actions</a:t>
            </a:r>
          </a:p>
          <a:p>
            <a:pPr lvl="1"/>
            <a:r>
              <a:rPr lang="en-US" dirty="0"/>
              <a:t>Failure Analysis: Process, Design</a:t>
            </a:r>
          </a:p>
          <a:p>
            <a:pPr lvl="1"/>
            <a:r>
              <a:rPr lang="en-US" dirty="0"/>
              <a:t>Proofing: Error, Mistake</a:t>
            </a:r>
          </a:p>
          <a:p>
            <a:pPr lvl="1"/>
            <a:r>
              <a:rPr lang="en-US" dirty="0"/>
              <a:t>Plans: QA, Reaction, Risk Mitigation, Alarm</a:t>
            </a:r>
          </a:p>
          <a:p>
            <a:pPr lvl="1"/>
            <a:r>
              <a:rPr lang="en-US" dirty="0"/>
              <a:t>Process Validation</a:t>
            </a:r>
          </a:p>
          <a:p>
            <a:pPr lvl="1"/>
            <a:r>
              <a:rPr lang="en-US" dirty="0"/>
              <a:t>Product Verification</a:t>
            </a:r>
          </a:p>
          <a:p>
            <a:pPr lvl="1"/>
            <a:r>
              <a:rPr lang="en-US" dirty="0"/>
              <a:t>Process layout</a:t>
            </a:r>
          </a:p>
          <a:p>
            <a:pPr lvl="1"/>
            <a:r>
              <a:rPr lang="en-US" dirty="0"/>
              <a:t>Feasibility study</a:t>
            </a:r>
          </a:p>
          <a:p>
            <a:pPr lvl="1"/>
            <a:r>
              <a:rPr lang="en-US" dirty="0"/>
              <a:t>Training and education</a:t>
            </a:r>
          </a:p>
          <a:p>
            <a:pPr lvl="1"/>
            <a:r>
              <a:rPr lang="en-US" dirty="0"/>
              <a:t>Preventative maintenance</a:t>
            </a:r>
          </a:p>
          <a:p>
            <a:endParaRPr lang="en-US" dirty="0"/>
          </a:p>
        </p:txBody>
      </p:sp>
      <p:pic>
        <p:nvPicPr>
          <p:cNvPr id="4" name="Picture 3">
            <a:extLst>
              <a:ext uri="{FF2B5EF4-FFF2-40B4-BE49-F238E27FC236}">
                <a16:creationId xmlns:a16="http://schemas.microsoft.com/office/drawing/2014/main" id="{286EA39E-C274-834F-8808-45E73AE05BE2}"/>
              </a:ext>
            </a:extLst>
          </p:cNvPr>
          <p:cNvPicPr>
            <a:picLocks noChangeAspect="1"/>
          </p:cNvPicPr>
          <p:nvPr/>
        </p:nvPicPr>
        <p:blipFill>
          <a:blip r:embed="rId2"/>
          <a:stretch>
            <a:fillRect/>
          </a:stretch>
        </p:blipFill>
        <p:spPr>
          <a:xfrm>
            <a:off x="7951959" y="0"/>
            <a:ext cx="4240041" cy="3685822"/>
          </a:xfrm>
          <a:prstGeom prst="rect">
            <a:avLst/>
          </a:prstGeom>
        </p:spPr>
      </p:pic>
      <p:pic>
        <p:nvPicPr>
          <p:cNvPr id="5" name="Picture 4">
            <a:extLst>
              <a:ext uri="{FF2B5EF4-FFF2-40B4-BE49-F238E27FC236}">
                <a16:creationId xmlns:a16="http://schemas.microsoft.com/office/drawing/2014/main" id="{D71AFBE1-9D91-BE48-A456-EC544BC7DDEB}"/>
              </a:ext>
            </a:extLst>
          </p:cNvPr>
          <p:cNvPicPr>
            <a:picLocks noChangeAspect="1"/>
          </p:cNvPicPr>
          <p:nvPr/>
        </p:nvPicPr>
        <p:blipFill>
          <a:blip r:embed="rId3"/>
          <a:stretch>
            <a:fillRect/>
          </a:stretch>
        </p:blipFill>
        <p:spPr>
          <a:xfrm>
            <a:off x="4549171" y="3972584"/>
            <a:ext cx="4143022" cy="2885416"/>
          </a:xfrm>
          <a:prstGeom prst="rect">
            <a:avLst/>
          </a:prstGeom>
        </p:spPr>
      </p:pic>
      <p:pic>
        <p:nvPicPr>
          <p:cNvPr id="6" name="Picture 5">
            <a:extLst>
              <a:ext uri="{FF2B5EF4-FFF2-40B4-BE49-F238E27FC236}">
                <a16:creationId xmlns:a16="http://schemas.microsoft.com/office/drawing/2014/main" id="{B5163A67-32B4-754F-B5DF-1E1C149B564F}"/>
              </a:ext>
            </a:extLst>
          </p:cNvPr>
          <p:cNvPicPr>
            <a:picLocks noChangeAspect="1"/>
          </p:cNvPicPr>
          <p:nvPr/>
        </p:nvPicPr>
        <p:blipFill>
          <a:blip r:embed="rId4"/>
          <a:stretch>
            <a:fillRect/>
          </a:stretch>
        </p:blipFill>
        <p:spPr>
          <a:xfrm>
            <a:off x="8692193" y="4067128"/>
            <a:ext cx="3499807" cy="2790872"/>
          </a:xfrm>
          <a:prstGeom prst="rect">
            <a:avLst/>
          </a:prstGeom>
        </p:spPr>
      </p:pic>
    </p:spTree>
    <p:extLst>
      <p:ext uri="{BB962C8B-B14F-4D97-AF65-F5344CB8AC3E}">
        <p14:creationId xmlns:p14="http://schemas.microsoft.com/office/powerpoint/2010/main" val="2786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6067-E2FC-E74F-8F5A-0844A62CD79C}"/>
              </a:ext>
            </a:extLst>
          </p:cNvPr>
          <p:cNvSpPr>
            <a:spLocks noGrp="1"/>
          </p:cNvSpPr>
          <p:nvPr>
            <p:ph type="title"/>
          </p:nvPr>
        </p:nvSpPr>
        <p:spPr/>
        <p:txBody>
          <a:bodyPr/>
          <a:lstStyle/>
          <a:p>
            <a:r>
              <a:rPr lang="en-US" dirty="0"/>
              <a:t>Introduce Risk Mitigation and use of CMM/CAR</a:t>
            </a:r>
          </a:p>
        </p:txBody>
      </p:sp>
      <p:sp>
        <p:nvSpPr>
          <p:cNvPr id="3" name="Content Placeholder 2">
            <a:extLst>
              <a:ext uri="{FF2B5EF4-FFF2-40B4-BE49-F238E27FC236}">
                <a16:creationId xmlns:a16="http://schemas.microsoft.com/office/drawing/2014/main" id="{E6FB54F8-2A70-FC43-B2D7-70DBE24C68F3}"/>
              </a:ext>
            </a:extLst>
          </p:cNvPr>
          <p:cNvSpPr>
            <a:spLocks noGrp="1"/>
          </p:cNvSpPr>
          <p:nvPr>
            <p:ph idx="1"/>
          </p:nvPr>
        </p:nvSpPr>
        <p:spPr/>
        <p:txBody>
          <a:bodyPr>
            <a:normAutofit/>
          </a:bodyPr>
          <a:lstStyle/>
          <a:p>
            <a:r>
              <a:rPr lang="en-US" b="1" dirty="0"/>
              <a:t>Causal analysis is, however, a science and an art</a:t>
            </a:r>
            <a:r>
              <a:rPr lang="en-US" dirty="0"/>
              <a:t>.</a:t>
            </a:r>
          </a:p>
          <a:p>
            <a:r>
              <a:rPr lang="en-US" b="1" dirty="0"/>
              <a:t>A Support Process Area at Maturity Level 5</a:t>
            </a:r>
            <a:r>
              <a:rPr lang="en-US" dirty="0"/>
              <a:t> </a:t>
            </a:r>
          </a:p>
          <a:p>
            <a:r>
              <a:rPr lang="en-US" b="1" dirty="0"/>
              <a:t>Specific Practices by Goal</a:t>
            </a:r>
            <a:r>
              <a:rPr lang="en-US" dirty="0"/>
              <a:t> </a:t>
            </a:r>
          </a:p>
          <a:p>
            <a:pPr lvl="1"/>
            <a:r>
              <a:rPr lang="en-US" b="1" dirty="0"/>
              <a:t>G 1 Determine Causes of Defects</a:t>
            </a:r>
          </a:p>
          <a:p>
            <a:pPr lvl="2"/>
            <a:r>
              <a:rPr lang="en-US" b="1" dirty="0"/>
              <a:t>SP 1.1 Select Defect Data for Analysis</a:t>
            </a:r>
          </a:p>
          <a:p>
            <a:pPr lvl="2"/>
            <a:r>
              <a:rPr lang="en-US" b="1" dirty="0"/>
              <a:t>SP 1.2 Analyze Causes</a:t>
            </a:r>
          </a:p>
          <a:p>
            <a:pPr lvl="1"/>
            <a:r>
              <a:rPr lang="en-US" b="1" dirty="0"/>
              <a:t>SG 2 Address Causes of Defects</a:t>
            </a:r>
          </a:p>
          <a:p>
            <a:pPr lvl="2"/>
            <a:r>
              <a:rPr lang="en-US" b="1" dirty="0"/>
              <a:t>SP 2.1 Implement the Action Proposals</a:t>
            </a:r>
          </a:p>
          <a:p>
            <a:pPr lvl="2"/>
            <a:r>
              <a:rPr lang="en-US" b="1" dirty="0"/>
              <a:t>SP 2.2 Evaluate the Effect of Changes</a:t>
            </a:r>
          </a:p>
          <a:p>
            <a:pPr lvl="2"/>
            <a:r>
              <a:rPr lang="en-US" b="1" dirty="0"/>
              <a:t>SP 2.3 Record Data</a:t>
            </a:r>
          </a:p>
          <a:p>
            <a:pPr lvl="1"/>
            <a:endParaRPr lang="en-US" dirty="0"/>
          </a:p>
        </p:txBody>
      </p:sp>
      <p:pic>
        <p:nvPicPr>
          <p:cNvPr id="4" name="Picture 3">
            <a:extLst>
              <a:ext uri="{FF2B5EF4-FFF2-40B4-BE49-F238E27FC236}">
                <a16:creationId xmlns:a16="http://schemas.microsoft.com/office/drawing/2014/main" id="{9323309B-9BC5-9B4D-A7CC-DC512312DCA5}"/>
              </a:ext>
            </a:extLst>
          </p:cNvPr>
          <p:cNvPicPr>
            <a:picLocks noChangeAspect="1"/>
          </p:cNvPicPr>
          <p:nvPr/>
        </p:nvPicPr>
        <p:blipFill>
          <a:blip r:embed="rId2"/>
          <a:stretch>
            <a:fillRect/>
          </a:stretch>
        </p:blipFill>
        <p:spPr>
          <a:xfrm>
            <a:off x="10501491" y="0"/>
            <a:ext cx="1690509" cy="689849"/>
          </a:xfrm>
          <a:prstGeom prst="rect">
            <a:avLst/>
          </a:prstGeom>
        </p:spPr>
      </p:pic>
    </p:spTree>
    <p:extLst>
      <p:ext uri="{BB962C8B-B14F-4D97-AF65-F5344CB8AC3E}">
        <p14:creationId xmlns:p14="http://schemas.microsoft.com/office/powerpoint/2010/main" val="4044943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BF46-6696-433B-A34A-3B2BC32C6793}"/>
              </a:ext>
            </a:extLst>
          </p:cNvPr>
          <p:cNvSpPr>
            <a:spLocks noGrp="1"/>
          </p:cNvSpPr>
          <p:nvPr>
            <p:ph type="title"/>
          </p:nvPr>
        </p:nvSpPr>
        <p:spPr/>
        <p:txBody>
          <a:bodyPr/>
          <a:lstStyle/>
          <a:p>
            <a:r>
              <a:rPr lang="en-US" dirty="0"/>
              <a:t>CAR</a:t>
            </a:r>
          </a:p>
        </p:txBody>
      </p:sp>
      <p:sp>
        <p:nvSpPr>
          <p:cNvPr id="3" name="Content Placeholder 2">
            <a:extLst>
              <a:ext uri="{FF2B5EF4-FFF2-40B4-BE49-F238E27FC236}">
                <a16:creationId xmlns:a16="http://schemas.microsoft.com/office/drawing/2014/main" id="{22C780E7-1DBE-441E-86E6-74526CF2F8D4}"/>
              </a:ext>
            </a:extLst>
          </p:cNvPr>
          <p:cNvSpPr>
            <a:spLocks noGrp="1"/>
          </p:cNvSpPr>
          <p:nvPr>
            <p:ph idx="1"/>
          </p:nvPr>
        </p:nvSpPr>
        <p:spPr/>
        <p:txBody>
          <a:bodyPr/>
          <a:lstStyle/>
          <a:p>
            <a:r>
              <a:rPr lang="en-US" dirty="0"/>
              <a:t>Once Risk is Identified, and mitigated, it causes can be analyzed. </a:t>
            </a:r>
          </a:p>
          <a:p>
            <a:endParaRPr lang="en-US" dirty="0"/>
          </a:p>
        </p:txBody>
      </p:sp>
    </p:spTree>
    <p:extLst>
      <p:ext uri="{BB962C8B-B14F-4D97-AF65-F5344CB8AC3E}">
        <p14:creationId xmlns:p14="http://schemas.microsoft.com/office/powerpoint/2010/main" val="424082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87AB-D585-F44E-A517-6C754BFD82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B7F1D5A-3D27-304E-AEB0-F6CA7A9FEE47}"/>
              </a:ext>
            </a:extLst>
          </p:cNvPr>
          <p:cNvSpPr>
            <a:spLocks noGrp="1"/>
          </p:cNvSpPr>
          <p:nvPr>
            <p:ph idx="1"/>
          </p:nvPr>
        </p:nvSpPr>
        <p:spPr>
          <a:xfrm>
            <a:off x="838200" y="1836511"/>
            <a:ext cx="10515600" cy="4351338"/>
          </a:xfrm>
        </p:spPr>
        <p:txBody>
          <a:bodyPr/>
          <a:lstStyle/>
          <a:p>
            <a:r>
              <a:rPr lang="en-US" dirty="0"/>
              <a:t>Reading</a:t>
            </a:r>
          </a:p>
          <a:p>
            <a:r>
              <a:rPr lang="en-US" dirty="0"/>
              <a:t>Topics</a:t>
            </a:r>
          </a:p>
          <a:p>
            <a:pPr lvl="1"/>
            <a:r>
              <a:rPr lang="en-US" dirty="0"/>
              <a:t>Risk Management</a:t>
            </a:r>
          </a:p>
          <a:p>
            <a:pPr lvl="2"/>
            <a:r>
              <a:rPr lang="en-US" dirty="0"/>
              <a:t>How do I identify risks and mitigate them?</a:t>
            </a:r>
          </a:p>
          <a:p>
            <a:pPr lvl="1"/>
            <a:r>
              <a:rPr lang="en-US" dirty="0"/>
              <a:t>Causal Analysis</a:t>
            </a:r>
          </a:p>
          <a:p>
            <a:pPr lvl="2"/>
            <a:r>
              <a:rPr lang="en-US" dirty="0"/>
              <a:t>How to I find out what is causing the risk?</a:t>
            </a:r>
          </a:p>
          <a:p>
            <a:pPr lvl="1"/>
            <a:r>
              <a:rPr lang="en-US" dirty="0"/>
              <a:t>Complete SQAP Section 8 &amp; 14</a:t>
            </a:r>
          </a:p>
          <a:p>
            <a:pPr lvl="2"/>
            <a:r>
              <a:rPr lang="en-US" dirty="0"/>
              <a:t>8: Program Reporting and Cause </a:t>
            </a:r>
            <a:r>
              <a:rPr lang="en-US" dirty="0" err="1"/>
              <a:t>Anlysis</a:t>
            </a:r>
            <a:endParaRPr lang="en-US" dirty="0"/>
          </a:p>
          <a:p>
            <a:pPr lvl="2"/>
            <a:r>
              <a:rPr lang="en-US" dirty="0"/>
              <a:t>14: Risk Management</a:t>
            </a:r>
          </a:p>
          <a:p>
            <a:r>
              <a:rPr lang="en-US" dirty="0"/>
              <a:t>Course Topics</a:t>
            </a:r>
          </a:p>
        </p:txBody>
      </p:sp>
    </p:spTree>
    <p:extLst>
      <p:ext uri="{BB962C8B-B14F-4D97-AF65-F5344CB8AC3E}">
        <p14:creationId xmlns:p14="http://schemas.microsoft.com/office/powerpoint/2010/main" val="3872381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4546-7597-43E9-A2CF-9EA2C4EDAB3F}"/>
              </a:ext>
            </a:extLst>
          </p:cNvPr>
          <p:cNvSpPr>
            <a:spLocks noGrp="1"/>
          </p:cNvSpPr>
          <p:nvPr>
            <p:ph type="title"/>
          </p:nvPr>
        </p:nvSpPr>
        <p:spPr/>
        <p:txBody>
          <a:bodyPr/>
          <a:lstStyle/>
          <a:p>
            <a:r>
              <a:rPr lang="en-US" dirty="0"/>
              <a:t>CAR</a:t>
            </a:r>
          </a:p>
        </p:txBody>
      </p:sp>
      <p:pic>
        <p:nvPicPr>
          <p:cNvPr id="5" name="Content Placeholder 4" descr="Diagram&#10;&#10;Description automatically generated">
            <a:extLst>
              <a:ext uri="{FF2B5EF4-FFF2-40B4-BE49-F238E27FC236}">
                <a16:creationId xmlns:a16="http://schemas.microsoft.com/office/drawing/2014/main" id="{033394DC-66D8-4896-9E75-724F3D79F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3649" y="102333"/>
            <a:ext cx="4071754" cy="4351338"/>
          </a:xfrm>
        </p:spPr>
      </p:pic>
      <p:pic>
        <p:nvPicPr>
          <p:cNvPr id="7" name="Picture 6">
            <a:extLst>
              <a:ext uri="{FF2B5EF4-FFF2-40B4-BE49-F238E27FC236}">
                <a16:creationId xmlns:a16="http://schemas.microsoft.com/office/drawing/2014/main" id="{9B22DF25-5B92-4BB0-BB5A-67729ECF273B}"/>
              </a:ext>
            </a:extLst>
          </p:cNvPr>
          <p:cNvPicPr>
            <a:picLocks noChangeAspect="1"/>
          </p:cNvPicPr>
          <p:nvPr/>
        </p:nvPicPr>
        <p:blipFill>
          <a:blip r:embed="rId3"/>
          <a:stretch>
            <a:fillRect/>
          </a:stretch>
        </p:blipFill>
        <p:spPr>
          <a:xfrm>
            <a:off x="241128" y="1405981"/>
            <a:ext cx="7040918" cy="5313165"/>
          </a:xfrm>
          <a:prstGeom prst="rect">
            <a:avLst/>
          </a:prstGeom>
        </p:spPr>
      </p:pic>
    </p:spTree>
    <p:extLst>
      <p:ext uri="{BB962C8B-B14F-4D97-AF65-F5344CB8AC3E}">
        <p14:creationId xmlns:p14="http://schemas.microsoft.com/office/powerpoint/2010/main" val="2889241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54EF-5CEE-46F3-8736-8DC9694E411A}"/>
              </a:ext>
            </a:extLst>
          </p:cNvPr>
          <p:cNvSpPr>
            <a:spLocks noGrp="1"/>
          </p:cNvSpPr>
          <p:nvPr>
            <p:ph type="title"/>
          </p:nvPr>
        </p:nvSpPr>
        <p:spPr/>
        <p:txBody>
          <a:bodyPr/>
          <a:lstStyle/>
          <a:p>
            <a:r>
              <a:rPr lang="en-US" dirty="0"/>
              <a:t>CAR with the use of Tool/Techniques</a:t>
            </a:r>
          </a:p>
        </p:txBody>
      </p:sp>
      <p:sp>
        <p:nvSpPr>
          <p:cNvPr id="3" name="Content Placeholder 2">
            <a:extLst>
              <a:ext uri="{FF2B5EF4-FFF2-40B4-BE49-F238E27FC236}">
                <a16:creationId xmlns:a16="http://schemas.microsoft.com/office/drawing/2014/main" id="{69E4D926-7587-4BC8-925C-7DB6453FDB5E}"/>
              </a:ext>
            </a:extLst>
          </p:cNvPr>
          <p:cNvSpPr>
            <a:spLocks noGrp="1"/>
          </p:cNvSpPr>
          <p:nvPr>
            <p:ph idx="1"/>
          </p:nvPr>
        </p:nvSpPr>
        <p:spPr/>
        <p:txBody>
          <a:bodyPr/>
          <a:lstStyle/>
          <a:p>
            <a:r>
              <a:rPr lang="en-US" dirty="0"/>
              <a:t>Fishbone, 5W-2H, </a:t>
            </a:r>
            <a:r>
              <a:rPr lang="en-US" dirty="0" err="1"/>
              <a:t>etc</a:t>
            </a:r>
            <a:endParaRPr lang="en-US" dirty="0"/>
          </a:p>
          <a:p>
            <a:endParaRPr lang="en-US" dirty="0"/>
          </a:p>
        </p:txBody>
      </p:sp>
      <p:pic>
        <p:nvPicPr>
          <p:cNvPr id="4" name="Picture 3">
            <a:extLst>
              <a:ext uri="{FF2B5EF4-FFF2-40B4-BE49-F238E27FC236}">
                <a16:creationId xmlns:a16="http://schemas.microsoft.com/office/drawing/2014/main" id="{4ED6FB9E-DB15-416A-959E-8FAB5603050E}"/>
              </a:ext>
            </a:extLst>
          </p:cNvPr>
          <p:cNvPicPr>
            <a:picLocks noChangeAspect="1"/>
          </p:cNvPicPr>
          <p:nvPr/>
        </p:nvPicPr>
        <p:blipFill>
          <a:blip r:embed="rId2"/>
          <a:stretch>
            <a:fillRect/>
          </a:stretch>
        </p:blipFill>
        <p:spPr>
          <a:xfrm>
            <a:off x="7336511" y="1714500"/>
            <a:ext cx="4558174" cy="3429000"/>
          </a:xfrm>
          <a:prstGeom prst="rect">
            <a:avLst/>
          </a:prstGeom>
        </p:spPr>
      </p:pic>
      <p:sp>
        <p:nvSpPr>
          <p:cNvPr id="6" name="TextBox 5">
            <a:extLst>
              <a:ext uri="{FF2B5EF4-FFF2-40B4-BE49-F238E27FC236}">
                <a16:creationId xmlns:a16="http://schemas.microsoft.com/office/drawing/2014/main" id="{6FD76337-3793-4AF6-8D52-5D80A45155AE}"/>
              </a:ext>
            </a:extLst>
          </p:cNvPr>
          <p:cNvSpPr txBox="1"/>
          <p:nvPr/>
        </p:nvSpPr>
        <p:spPr>
          <a:xfrm>
            <a:off x="679938" y="5942568"/>
            <a:ext cx="6096000" cy="369332"/>
          </a:xfrm>
          <a:prstGeom prst="rect">
            <a:avLst/>
          </a:prstGeom>
          <a:noFill/>
        </p:spPr>
        <p:txBody>
          <a:bodyPr wrap="square">
            <a:spAutoFit/>
          </a:bodyPr>
          <a:lstStyle/>
          <a:p>
            <a:pPr lvl="1"/>
            <a:r>
              <a:rPr lang="en-US" dirty="0"/>
              <a:t>Why do you do, when you know what you know</a:t>
            </a:r>
          </a:p>
        </p:txBody>
      </p:sp>
    </p:spTree>
    <p:extLst>
      <p:ext uri="{BB962C8B-B14F-4D97-AF65-F5344CB8AC3E}">
        <p14:creationId xmlns:p14="http://schemas.microsoft.com/office/powerpoint/2010/main" val="166982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2B05-38F8-AA4D-8C24-B29A15BBD2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F0C251-33CF-734D-A867-A4BE32B5EF66}"/>
              </a:ext>
            </a:extLst>
          </p:cNvPr>
          <p:cNvSpPr>
            <a:spLocks noGrp="1"/>
          </p:cNvSpPr>
          <p:nvPr>
            <p:ph idx="1"/>
          </p:nvPr>
        </p:nvSpPr>
        <p:spPr/>
        <p:txBody>
          <a:bodyPr>
            <a:normAutofit fontScale="62500" lnSpcReduction="20000"/>
          </a:bodyPr>
          <a:lstStyle/>
          <a:p>
            <a:r>
              <a:rPr lang="en-US" dirty="0"/>
              <a:t>L. Westfall Certified Software Quality Engineer Handbook, ASQ Quality Press, 2009-09-01, </a:t>
            </a:r>
            <a:r>
              <a:rPr lang="en-US" dirty="0">
                <a:hlinkClick r:id="rId2"/>
              </a:rPr>
              <a:t>https://ebookcentral.proquest.com/lib/byui/detail.action?docID=3002591</a:t>
            </a:r>
            <a:endParaRPr lang="en-US" dirty="0"/>
          </a:p>
          <a:p>
            <a:pPr lvl="1"/>
            <a:r>
              <a:rPr lang="en-US" dirty="0"/>
              <a:t>Chapter 7.2-7.3: Methodologies (for Quality Management) (pages 6)</a:t>
            </a:r>
          </a:p>
          <a:p>
            <a:pPr lvl="2"/>
            <a:r>
              <a:rPr lang="en-US" dirty="0"/>
              <a:t>3. Corrective Action Procedures  </a:t>
            </a:r>
          </a:p>
          <a:p>
            <a:pPr lvl="1"/>
            <a:r>
              <a:rPr lang="en-US" dirty="0"/>
              <a:t>Chapter 17 Risk Management (pages 23)</a:t>
            </a:r>
          </a:p>
          <a:p>
            <a:pPr lvl="1"/>
            <a:r>
              <a:rPr lang="en-US" dirty="0"/>
              <a:t>Chapter 20: Analytical Techniques – recap Root Cause Analysis (pages 25)</a:t>
            </a:r>
          </a:p>
          <a:p>
            <a:r>
              <a:rPr lang="en-US" dirty="0"/>
              <a:t>F. </a:t>
            </a:r>
            <a:r>
              <a:rPr lang="en-US" dirty="0" err="1"/>
              <a:t>Usmani</a:t>
            </a:r>
            <a:r>
              <a:rPr lang="en-US" dirty="0"/>
              <a:t>, "A Short Guide to Project Risk Management Plan," PM Study Circle, Jul. 2013 (pages 5)</a:t>
            </a:r>
            <a:br>
              <a:rPr lang="en-US" dirty="0"/>
            </a:br>
            <a:r>
              <a:rPr lang="en-US" dirty="0"/>
              <a:t>[Online] Available: </a:t>
            </a:r>
            <a:r>
              <a:rPr lang="en-US" dirty="0">
                <a:hlinkClick r:id="rId3"/>
              </a:rPr>
              <a:t>http://pmstudycircle.com/2013/07/a-short-guide-to-project-risk-management-plan/</a:t>
            </a:r>
            <a:endParaRPr lang="en-US" dirty="0"/>
          </a:p>
          <a:p>
            <a:r>
              <a:rPr lang="en-US" dirty="0"/>
              <a:t>Corrective and Preventive Action Format (pages 6) </a:t>
            </a:r>
            <a:r>
              <a:rPr lang="en-US" dirty="0">
                <a:hlinkClick r:id="rId4"/>
              </a:rPr>
              <a:t>https://www.techiequality.com/2018/09/05/corrective-and-preventive-action-format/</a:t>
            </a:r>
            <a:endParaRPr lang="en-US" dirty="0"/>
          </a:p>
          <a:p>
            <a:r>
              <a:rPr lang="en-US" dirty="0"/>
              <a:t>Introduce Risk Mitigation and use of CMM/CAR (Causal Analysis and Resolution) Techniques. (Pages 5) (</a:t>
            </a:r>
            <a:r>
              <a:rPr lang="en-US" dirty="0">
                <a:hlinkClick r:id="rId5"/>
              </a:rPr>
              <a:t>http://www.software-quality-assurance.org/cmmi-causal-analysis-and-resolution.html</a:t>
            </a:r>
            <a:r>
              <a:rPr lang="en-US" dirty="0"/>
              <a:t>  )</a:t>
            </a:r>
          </a:p>
          <a:p>
            <a:r>
              <a:rPr lang="en-US" dirty="0"/>
              <a:t>M. Paulk et al., "Capability Mature Model for Software, Version 1.1," Chapter 1-3 </a:t>
            </a:r>
            <a:r>
              <a:rPr lang="en-US" i="1" dirty="0"/>
              <a:t>IEEE Software</a:t>
            </a:r>
            <a:r>
              <a:rPr lang="en-US" dirty="0"/>
              <a:t>, vol. 10, no. 4, pp. 18-27, Jul. 1993. (Pages 10)</a:t>
            </a:r>
            <a:br>
              <a:rPr lang="en-US" dirty="0"/>
            </a:br>
            <a:r>
              <a:rPr lang="en-US" dirty="0"/>
              <a:t>[Online] Available: </a:t>
            </a:r>
            <a:r>
              <a:rPr lang="en-US" dirty="0">
                <a:hlinkClick r:id="rId6"/>
              </a:rPr>
              <a:t>http://dx.doi.org.byui.idm.oclc.org/10.1109/52.219617</a:t>
            </a:r>
            <a:endParaRPr lang="en-US" dirty="0"/>
          </a:p>
          <a:p>
            <a:pPr lvl="1"/>
            <a:r>
              <a:rPr lang="en-US" dirty="0"/>
              <a:t>Annex J Hazard, security, and risk analysis -just risk analysis</a:t>
            </a:r>
          </a:p>
        </p:txBody>
      </p:sp>
    </p:spTree>
    <p:extLst>
      <p:ext uri="{BB962C8B-B14F-4D97-AF65-F5344CB8AC3E}">
        <p14:creationId xmlns:p14="http://schemas.microsoft.com/office/powerpoint/2010/main" val="33568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 Few Commonly </a:t>
            </a:r>
            <a:r>
              <a:rPr lang="en-US" b="1"/>
              <a:t>Used </a:t>
            </a:r>
            <a:br>
              <a:rPr lang="en-US" b="1"/>
            </a:br>
            <a:r>
              <a:rPr lang="en-US" b="1"/>
              <a:t>Risk Management Terms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t>Risk - Project risk is an uncertain event or condition that, if it occurs, has a positive or negative effect on one or more project objectives such as scope, schedule, cost, and quality.</a:t>
            </a:r>
          </a:p>
          <a:p>
            <a:pPr>
              <a:tabLst>
                <a:tab pos="1716088" algn="l"/>
              </a:tabLst>
            </a:pPr>
            <a:r>
              <a:rPr lang="en-US" b="1" dirty="0"/>
              <a:t>Positive</a:t>
            </a:r>
            <a:r>
              <a:rPr lang="en-US" dirty="0"/>
              <a:t> Risk	= opportunity</a:t>
            </a:r>
          </a:p>
          <a:p>
            <a:pPr>
              <a:tabLst>
                <a:tab pos="1716088" algn="l"/>
              </a:tabLst>
            </a:pPr>
            <a:r>
              <a:rPr lang="en-US" b="1" dirty="0"/>
              <a:t>Negative</a:t>
            </a:r>
            <a:r>
              <a:rPr lang="en-US" dirty="0"/>
              <a:t> Risk	= threat</a:t>
            </a:r>
          </a:p>
          <a:p>
            <a:pPr>
              <a:tabLst>
                <a:tab pos="1716088" algn="l"/>
              </a:tabLst>
            </a:pPr>
            <a:r>
              <a:rPr lang="en-US" b="1" dirty="0"/>
              <a:t>Issue</a:t>
            </a:r>
            <a:r>
              <a:rPr lang="en-US" dirty="0"/>
              <a:t>	= matter in dispute</a:t>
            </a:r>
          </a:p>
          <a:p>
            <a:pPr>
              <a:tabLst>
                <a:tab pos="1716088" algn="l"/>
              </a:tabLst>
            </a:pPr>
            <a:r>
              <a:rPr lang="en-US" b="1" dirty="0"/>
              <a:t>Known</a:t>
            </a:r>
            <a:r>
              <a:rPr lang="en-US" dirty="0"/>
              <a:t> Risk	= identified and analyzed</a:t>
            </a:r>
          </a:p>
          <a:p>
            <a:pPr>
              <a:tabLst>
                <a:tab pos="1716088" algn="l"/>
              </a:tabLst>
            </a:pPr>
            <a:r>
              <a:rPr lang="en-US" b="1" dirty="0"/>
              <a:t>Unknown</a:t>
            </a:r>
            <a:r>
              <a:rPr lang="en-US" dirty="0"/>
              <a:t> Risk	= </a:t>
            </a:r>
            <a:r>
              <a:rPr lang="en-US" dirty="0" err="1"/>
              <a:t>KwK</a:t>
            </a:r>
            <a:r>
              <a:rPr lang="en-US" dirty="0"/>
              <a:t>, </a:t>
            </a:r>
            <a:r>
              <a:rPr lang="en-US" dirty="0" err="1"/>
              <a:t>KwNK</a:t>
            </a:r>
            <a:r>
              <a:rPr lang="en-US" dirty="0"/>
              <a:t>, </a:t>
            </a:r>
            <a:r>
              <a:rPr lang="en-US" dirty="0" err="1"/>
              <a:t>NKwK</a:t>
            </a:r>
            <a:r>
              <a:rPr lang="en-US" dirty="0"/>
              <a:t>, </a:t>
            </a:r>
            <a:r>
              <a:rPr lang="en-US" dirty="0" err="1"/>
              <a:t>NKwNK</a:t>
            </a:r>
            <a:endParaRPr lang="en-US" dirty="0"/>
          </a:p>
          <a:p>
            <a:pPr>
              <a:tabLst>
                <a:tab pos="1716088" algn="l"/>
              </a:tabLst>
            </a:pPr>
            <a:r>
              <a:rPr lang="en-US" b="1" dirty="0"/>
              <a:t>Risk Tolerance</a:t>
            </a:r>
            <a:r>
              <a:rPr lang="en-US" dirty="0"/>
              <a:t>	= sensitive: high, low; limits</a:t>
            </a:r>
          </a:p>
          <a:p>
            <a:endParaRPr lang="en-US" dirty="0"/>
          </a:p>
        </p:txBody>
      </p:sp>
      <p:sp>
        <p:nvSpPr>
          <p:cNvPr id="4" name="Content Placeholder 3"/>
          <p:cNvSpPr>
            <a:spLocks noGrp="1"/>
          </p:cNvSpPr>
          <p:nvPr>
            <p:ph sz="half" idx="2"/>
          </p:nvPr>
        </p:nvSpPr>
        <p:spPr>
          <a:xfrm>
            <a:off x="6217919" y="1845735"/>
            <a:ext cx="5331077" cy="4023360"/>
          </a:xfrm>
        </p:spPr>
        <p:txBody>
          <a:bodyPr>
            <a:normAutofit fontScale="85000" lnSpcReduction="20000"/>
          </a:bodyPr>
          <a:lstStyle/>
          <a:p>
            <a:endParaRPr lang="en-US" dirty="0"/>
          </a:p>
          <a:p>
            <a:endParaRPr lang="en-US" dirty="0"/>
          </a:p>
          <a:p>
            <a:endParaRPr lang="en-US" dirty="0"/>
          </a:p>
          <a:p>
            <a:pPr>
              <a:tabLst>
                <a:tab pos="2003425" algn="l"/>
              </a:tabLst>
            </a:pPr>
            <a:r>
              <a:rPr lang="en-US" b="1" dirty="0"/>
              <a:t>Risk</a:t>
            </a:r>
            <a:r>
              <a:rPr lang="en-US" dirty="0"/>
              <a:t> Threshold	= Acceptable limits</a:t>
            </a:r>
          </a:p>
          <a:p>
            <a:pPr>
              <a:tabLst>
                <a:tab pos="2003425" algn="l"/>
              </a:tabLst>
            </a:pPr>
            <a:r>
              <a:rPr lang="en-US" b="1" dirty="0"/>
              <a:t>Residual Risk</a:t>
            </a:r>
            <a:r>
              <a:rPr lang="en-US" dirty="0"/>
              <a:t>	= expected after response plan</a:t>
            </a:r>
          </a:p>
          <a:p>
            <a:pPr>
              <a:tabLst>
                <a:tab pos="2003425" algn="l"/>
              </a:tabLst>
            </a:pPr>
            <a:r>
              <a:rPr lang="en-US" b="1" dirty="0"/>
              <a:t>Secondary</a:t>
            </a:r>
            <a:r>
              <a:rPr lang="en-US" dirty="0"/>
              <a:t> Risk	= direct outcome of a plan</a:t>
            </a:r>
          </a:p>
          <a:p>
            <a:pPr>
              <a:tabLst>
                <a:tab pos="2003425" algn="l"/>
              </a:tabLst>
            </a:pPr>
            <a:r>
              <a:rPr lang="en-US" b="1" dirty="0"/>
              <a:t>Risk</a:t>
            </a:r>
            <a:r>
              <a:rPr lang="en-US" dirty="0"/>
              <a:t> Trigger	= cause</a:t>
            </a:r>
          </a:p>
          <a:p>
            <a:pPr>
              <a:tabLst>
                <a:tab pos="2003425" algn="l"/>
              </a:tabLst>
            </a:pPr>
            <a:r>
              <a:rPr lang="en-US" b="1" dirty="0"/>
              <a:t>Risk</a:t>
            </a:r>
            <a:r>
              <a:rPr lang="en-US" dirty="0"/>
              <a:t> Owner	= team to address issues</a:t>
            </a:r>
          </a:p>
          <a:p>
            <a:pPr>
              <a:tabLst>
                <a:tab pos="2003425" algn="l"/>
              </a:tabLst>
            </a:pPr>
            <a:r>
              <a:rPr lang="en-US" b="1" dirty="0"/>
              <a:t>Risk Action </a:t>
            </a:r>
            <a:r>
              <a:rPr lang="en-US" dirty="0"/>
              <a:t>Owner= team manager</a:t>
            </a:r>
          </a:p>
          <a:p>
            <a:endParaRPr lang="en-US" dirty="0"/>
          </a:p>
        </p:txBody>
      </p:sp>
    </p:spTree>
    <p:extLst>
      <p:ext uri="{BB962C8B-B14F-4D97-AF65-F5344CB8AC3E}">
        <p14:creationId xmlns:p14="http://schemas.microsoft.com/office/powerpoint/2010/main" val="84236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0BD5-E56D-0D4D-9B8F-6DA6A6F50F43}"/>
              </a:ext>
            </a:extLst>
          </p:cNvPr>
          <p:cNvSpPr>
            <a:spLocks noGrp="1"/>
          </p:cNvSpPr>
          <p:nvPr>
            <p:ph type="title"/>
          </p:nvPr>
        </p:nvSpPr>
        <p:spPr/>
        <p:txBody>
          <a:bodyPr/>
          <a:lstStyle/>
          <a:p>
            <a:r>
              <a:rPr lang="en-US" dirty="0"/>
              <a:t>A Short Guide to Project Risk Management Plan</a:t>
            </a:r>
          </a:p>
        </p:txBody>
      </p:sp>
      <p:sp>
        <p:nvSpPr>
          <p:cNvPr id="3" name="Content Placeholder 2">
            <a:extLst>
              <a:ext uri="{FF2B5EF4-FFF2-40B4-BE49-F238E27FC236}">
                <a16:creationId xmlns:a16="http://schemas.microsoft.com/office/drawing/2014/main" id="{E6C5D9C8-E891-6442-9F84-D9D70B1C4B45}"/>
              </a:ext>
            </a:extLst>
          </p:cNvPr>
          <p:cNvSpPr>
            <a:spLocks noGrp="1"/>
          </p:cNvSpPr>
          <p:nvPr>
            <p:ph idx="1"/>
          </p:nvPr>
        </p:nvSpPr>
        <p:spPr/>
        <p:txBody>
          <a:bodyPr>
            <a:normAutofit fontScale="55000" lnSpcReduction="20000"/>
          </a:bodyPr>
          <a:lstStyle/>
          <a:p>
            <a:r>
              <a:rPr lang="en-US" b="1" dirty="0"/>
              <a:t>Risk Management Plan</a:t>
            </a:r>
          </a:p>
          <a:p>
            <a:pPr lvl="1"/>
            <a:r>
              <a:rPr lang="en-US" b="1" dirty="0"/>
              <a:t>The Components of a Risk Management Plan</a:t>
            </a:r>
          </a:p>
          <a:p>
            <a:pPr lvl="2"/>
            <a:r>
              <a:rPr lang="en-US" dirty="0"/>
              <a:t>Plan Risk Management</a:t>
            </a:r>
          </a:p>
          <a:p>
            <a:pPr lvl="2"/>
            <a:r>
              <a:rPr lang="en-US" dirty="0"/>
              <a:t>Identify Risks</a:t>
            </a:r>
          </a:p>
          <a:p>
            <a:pPr lvl="2"/>
            <a:r>
              <a:rPr lang="en-US" dirty="0"/>
              <a:t>Analyze Risks</a:t>
            </a:r>
          </a:p>
          <a:p>
            <a:pPr lvl="2"/>
            <a:r>
              <a:rPr lang="en-US" dirty="0"/>
              <a:t>Plan the Responses</a:t>
            </a:r>
          </a:p>
          <a:p>
            <a:pPr lvl="2"/>
            <a:r>
              <a:rPr lang="en-US" dirty="0"/>
              <a:t>Monitor and Control the Risks</a:t>
            </a:r>
            <a:endParaRPr lang="en-US" b="1" dirty="0"/>
          </a:p>
          <a:p>
            <a:r>
              <a:rPr lang="en-US" b="1" dirty="0"/>
              <a:t>Plan Risk Management</a:t>
            </a:r>
          </a:p>
          <a:p>
            <a:pPr lvl="1"/>
            <a:r>
              <a:rPr lang="en-US" dirty="0"/>
              <a:t>Additionally, you will outline the formula to determine risk ranking: high, medium, or low.</a:t>
            </a:r>
            <a:endParaRPr lang="en-US" b="1" dirty="0"/>
          </a:p>
          <a:p>
            <a:r>
              <a:rPr lang="en-US" b="1" dirty="0"/>
              <a:t>Identify Risks</a:t>
            </a:r>
          </a:p>
          <a:p>
            <a:pPr lvl="1"/>
            <a:r>
              <a:rPr lang="en-US" dirty="0"/>
              <a:t>Techniques: Document Review, Information Gathering Techniques, Interview</a:t>
            </a:r>
          </a:p>
          <a:p>
            <a:pPr lvl="1"/>
            <a:r>
              <a:rPr lang="en-US" dirty="0"/>
              <a:t>Documents: </a:t>
            </a:r>
            <a:r>
              <a:rPr lang="en-US" dirty="0">
                <a:hlinkClick r:id="rId2"/>
              </a:rPr>
              <a:t>lessons learned</a:t>
            </a:r>
            <a:r>
              <a:rPr lang="en-US" dirty="0"/>
              <a:t>, </a:t>
            </a:r>
            <a:r>
              <a:rPr lang="en-US" dirty="0">
                <a:hlinkClick r:id="rId3"/>
              </a:rPr>
              <a:t>risk register</a:t>
            </a:r>
            <a:r>
              <a:rPr lang="en-US" dirty="0"/>
              <a:t>, </a:t>
            </a:r>
            <a:r>
              <a:rPr lang="en-US" dirty="0">
                <a:hlinkClick r:id="rId4"/>
              </a:rPr>
              <a:t>issue log</a:t>
            </a:r>
            <a:r>
              <a:rPr lang="en-US" dirty="0"/>
              <a:t>, project files, and more</a:t>
            </a:r>
          </a:p>
          <a:p>
            <a:r>
              <a:rPr lang="en-US" b="1" dirty="0"/>
              <a:t>Analyze the Risk</a:t>
            </a:r>
          </a:p>
          <a:p>
            <a:pPr lvl="1"/>
            <a:r>
              <a:rPr lang="en-US" dirty="0">
                <a:hlinkClick r:id="rId5"/>
              </a:rPr>
              <a:t>The Expected Monetary Value (EMV) Method</a:t>
            </a:r>
            <a:r>
              <a:rPr lang="en-US" dirty="0"/>
              <a:t> </a:t>
            </a:r>
          </a:p>
          <a:p>
            <a:pPr lvl="1"/>
            <a:r>
              <a:rPr lang="en-US" dirty="0"/>
              <a:t>Expected Monetary Value (EMV) = Probability * Impact </a:t>
            </a:r>
            <a:endParaRPr lang="en-US" b="1" dirty="0"/>
          </a:p>
          <a:p>
            <a:r>
              <a:rPr lang="en-US" b="1" dirty="0"/>
              <a:t>Plan Risk Responses</a:t>
            </a:r>
          </a:p>
          <a:p>
            <a:pPr lvl="1"/>
            <a:r>
              <a:rPr lang="en-US" b="1" dirty="0"/>
              <a:t>Negative Risk Response Strategies: Mitigation, Avoid, Transfer, Escalate, Accept</a:t>
            </a:r>
          </a:p>
          <a:p>
            <a:pPr lvl="1"/>
            <a:r>
              <a:rPr lang="en-US" b="1" dirty="0"/>
              <a:t>Positive Risk Response Strategies: Enhance, Exploit, Share, Escalate, Accept</a:t>
            </a:r>
          </a:p>
          <a:p>
            <a:r>
              <a:rPr lang="en-US" b="1" dirty="0"/>
              <a:t>Monitor and Control Risks</a:t>
            </a:r>
          </a:p>
          <a:p>
            <a:endParaRPr lang="en-US" dirty="0"/>
          </a:p>
          <a:p>
            <a:pPr marL="0" indent="0">
              <a:buNone/>
            </a:pPr>
            <a:endParaRPr lang="en-US" dirty="0"/>
          </a:p>
        </p:txBody>
      </p:sp>
      <p:pic>
        <p:nvPicPr>
          <p:cNvPr id="4" name="Picture 3">
            <a:extLst>
              <a:ext uri="{FF2B5EF4-FFF2-40B4-BE49-F238E27FC236}">
                <a16:creationId xmlns:a16="http://schemas.microsoft.com/office/drawing/2014/main" id="{19A7729F-FC22-2249-81DD-2719462D4DB9}"/>
              </a:ext>
            </a:extLst>
          </p:cNvPr>
          <p:cNvPicPr>
            <a:picLocks noChangeAspect="1"/>
          </p:cNvPicPr>
          <p:nvPr/>
        </p:nvPicPr>
        <p:blipFill>
          <a:blip r:embed="rId6"/>
          <a:stretch>
            <a:fillRect/>
          </a:stretch>
        </p:blipFill>
        <p:spPr>
          <a:xfrm>
            <a:off x="9778711" y="1027906"/>
            <a:ext cx="1575089" cy="891822"/>
          </a:xfrm>
          <a:prstGeom prst="rect">
            <a:avLst/>
          </a:prstGeom>
        </p:spPr>
      </p:pic>
      <p:pic>
        <p:nvPicPr>
          <p:cNvPr id="1026" name="Picture 2" descr="An overview of risk management techniques used by HR professionals.">
            <a:extLst>
              <a:ext uri="{FF2B5EF4-FFF2-40B4-BE49-F238E27FC236}">
                <a16:creationId xmlns:a16="http://schemas.microsoft.com/office/drawing/2014/main" id="{B3117E0A-4E21-8640-B019-E2CF82BA0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78406" y="0"/>
            <a:ext cx="788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09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FF6A-D7C5-41E2-94AD-D66A5E4D28D9}"/>
              </a:ext>
            </a:extLst>
          </p:cNvPr>
          <p:cNvSpPr>
            <a:spLocks noGrp="1"/>
          </p:cNvSpPr>
          <p:nvPr>
            <p:ph type="title"/>
          </p:nvPr>
        </p:nvSpPr>
        <p:spPr/>
        <p:txBody>
          <a:bodyPr>
            <a:normAutofit fontScale="90000"/>
          </a:bodyPr>
          <a:lstStyle/>
          <a:p>
            <a:r>
              <a:rPr lang="en-US" sz="4400" b="0" i="0" u="none" strike="noStrike" baseline="0" dirty="0">
                <a:latin typeface="Arial" panose="020B0604020202020204" pitchFamily="34" charset="0"/>
              </a:rPr>
              <a:t>Certified Software Quality Engineer Handbook, ASQ Quality Press</a:t>
            </a:r>
            <a:br>
              <a:rPr lang="en-US" sz="4400" b="0" i="0" u="none" strike="noStrike" baseline="0" dirty="0">
                <a:latin typeface="Arial" panose="020B0604020202020204" pitchFamily="34" charset="0"/>
              </a:rPr>
            </a:br>
            <a:r>
              <a:rPr lang="en-US" sz="4400" b="0" i="0" u="none" strike="noStrike" baseline="0" dirty="0">
                <a:latin typeface="Arial" panose="020B0604020202020204" pitchFamily="34" charset="0"/>
              </a:rPr>
              <a:t>Chapter 17</a:t>
            </a:r>
            <a:endParaRPr lang="en-US" dirty="0"/>
          </a:p>
        </p:txBody>
      </p:sp>
      <p:sp>
        <p:nvSpPr>
          <p:cNvPr id="3" name="Content Placeholder 2">
            <a:extLst>
              <a:ext uri="{FF2B5EF4-FFF2-40B4-BE49-F238E27FC236}">
                <a16:creationId xmlns:a16="http://schemas.microsoft.com/office/drawing/2014/main" id="{BD959658-0179-4939-8190-A414FFDB1AF0}"/>
              </a:ext>
            </a:extLst>
          </p:cNvPr>
          <p:cNvSpPr>
            <a:spLocks noGrp="1"/>
          </p:cNvSpPr>
          <p:nvPr>
            <p:ph idx="1"/>
          </p:nvPr>
        </p:nvSpPr>
        <p:spPr>
          <a:xfrm>
            <a:off x="838200" y="1825625"/>
            <a:ext cx="5456583" cy="4351338"/>
          </a:xfrm>
        </p:spPr>
        <p:txBody>
          <a:bodyPr>
            <a:normAutofit fontScale="92500" lnSpcReduction="10000"/>
          </a:bodyPr>
          <a:lstStyle/>
          <a:p>
            <a:r>
              <a:rPr lang="en-US" sz="1800" b="1" i="0" u="none" strike="noStrike" baseline="0" dirty="0">
                <a:latin typeface="OptimaLTStd-DemiBold"/>
              </a:rPr>
              <a:t>1. Risk Management Methods</a:t>
            </a:r>
          </a:p>
          <a:p>
            <a:pPr lvl="1"/>
            <a:r>
              <a:rPr lang="en-US" sz="1800" b="1" i="0" u="none" strike="noStrike" baseline="0" dirty="0">
                <a:latin typeface="OptimaLTStd-DemiBold"/>
              </a:rPr>
              <a:t>Risk Management Process</a:t>
            </a:r>
          </a:p>
          <a:p>
            <a:pPr lvl="1"/>
            <a:r>
              <a:rPr lang="en-US" sz="1800" b="1" i="0" u="none" strike="noStrike" baseline="0" dirty="0">
                <a:latin typeface="OptimaLTStd-DemiBold"/>
              </a:rPr>
              <a:t>Risk Identification</a:t>
            </a:r>
            <a:endParaRPr lang="en-US" sz="1800" b="1" dirty="0">
              <a:latin typeface="OptimaLTStd-DemiBold"/>
            </a:endParaRPr>
          </a:p>
          <a:p>
            <a:pPr lvl="1"/>
            <a:r>
              <a:rPr lang="en-US" sz="1800" b="1" i="0" u="none" strike="noStrike" baseline="0" dirty="0">
                <a:latin typeface="OptimaLTStd-DemiBold"/>
              </a:rPr>
              <a:t>Types of Software Risks</a:t>
            </a:r>
          </a:p>
          <a:p>
            <a:pPr lvl="2"/>
            <a:r>
              <a:rPr lang="en-US" sz="1800" b="0" i="1" u="none" strike="noStrike" baseline="0" dirty="0">
                <a:latin typeface="Palatino-Italic"/>
              </a:rPr>
              <a:t>Technical risks</a:t>
            </a:r>
            <a:endParaRPr lang="en-US" sz="1800" b="1" dirty="0">
              <a:latin typeface="OptimaLTStd-DemiBold"/>
            </a:endParaRPr>
          </a:p>
          <a:p>
            <a:pPr lvl="2"/>
            <a:r>
              <a:rPr lang="en-US" sz="1800" b="0" i="1" u="none" strike="noStrike" baseline="0" dirty="0">
                <a:latin typeface="Palatino-Italic"/>
              </a:rPr>
              <a:t>Management risks</a:t>
            </a:r>
            <a:endParaRPr lang="en-US" sz="1800" b="1" i="1" u="none" strike="noStrike" baseline="0" dirty="0">
              <a:latin typeface="OptimaLTStd-DemiBold"/>
            </a:endParaRPr>
          </a:p>
          <a:p>
            <a:pPr lvl="2"/>
            <a:r>
              <a:rPr lang="en-US" sz="1800" b="0" i="1" u="none" strike="noStrike" baseline="0" dirty="0">
                <a:latin typeface="Palatino-Italic"/>
              </a:rPr>
              <a:t>Financial risks.</a:t>
            </a:r>
            <a:endParaRPr lang="en-US" sz="1800" b="1" i="1" dirty="0">
              <a:latin typeface="OptimaLTStd-DemiBold"/>
            </a:endParaRPr>
          </a:p>
          <a:p>
            <a:pPr lvl="2"/>
            <a:r>
              <a:rPr lang="en-US" sz="1800" b="0" i="1" u="none" strike="noStrike" baseline="0" dirty="0">
                <a:latin typeface="Palatino-Italic"/>
              </a:rPr>
              <a:t>Contractual and legal risks</a:t>
            </a:r>
            <a:endParaRPr lang="en-US" sz="1800" b="1" i="1" u="none" strike="noStrike" baseline="0" dirty="0">
              <a:latin typeface="OptimaLTStd-DemiBold"/>
            </a:endParaRPr>
          </a:p>
          <a:p>
            <a:pPr lvl="2"/>
            <a:r>
              <a:rPr lang="en-US" sz="1800" b="0" i="1" u="none" strike="noStrike" baseline="0" dirty="0">
                <a:latin typeface="Palatino-Italic"/>
              </a:rPr>
              <a:t>Personnel risks</a:t>
            </a:r>
            <a:endParaRPr lang="en-US" sz="1800" b="1" i="1" dirty="0">
              <a:latin typeface="OptimaLTStd-DemiBold"/>
            </a:endParaRPr>
          </a:p>
          <a:p>
            <a:pPr lvl="2"/>
            <a:r>
              <a:rPr lang="en-US" sz="1800" b="0" i="1" u="none" strike="noStrike" baseline="0" dirty="0">
                <a:latin typeface="Palatino-Italic"/>
              </a:rPr>
              <a:t>Other resource risks</a:t>
            </a:r>
            <a:endParaRPr lang="en-US" sz="1800" b="1" i="1" u="none" strike="noStrike" baseline="0" dirty="0">
              <a:latin typeface="OptimaLTStd-DemiBold"/>
            </a:endParaRPr>
          </a:p>
          <a:p>
            <a:pPr lvl="1"/>
            <a:r>
              <a:rPr lang="en-US" sz="1800" b="1" i="0" u="none" strike="noStrike" baseline="0" dirty="0">
                <a:latin typeface="OptimaLTStd-DemiBold"/>
              </a:rPr>
              <a:t>Risk Analysis</a:t>
            </a:r>
            <a:endParaRPr lang="en-US" sz="1800" b="1" i="1" dirty="0">
              <a:latin typeface="OptimaLTStd-DemiBold"/>
            </a:endParaRPr>
          </a:p>
          <a:p>
            <a:pPr lvl="2"/>
            <a:r>
              <a:rPr lang="en-US" sz="1800" b="0" i="0" u="none" strike="noStrike" baseline="0" dirty="0">
                <a:latin typeface="Palatino-Roman"/>
              </a:rPr>
              <a:t>RE = Probability (UO) </a:t>
            </a:r>
            <a:r>
              <a:rPr lang="en-US" sz="1800" b="0" i="0" u="none" strike="noStrike" baseline="0" dirty="0">
                <a:latin typeface="Symbol" panose="05050102010706020507" pitchFamily="18" charset="2"/>
              </a:rPr>
              <a:t>× </a:t>
            </a:r>
            <a:r>
              <a:rPr lang="en-US" sz="1800" b="0" i="0" u="none" strike="noStrike" baseline="0" dirty="0">
                <a:latin typeface="Palatino-Roman"/>
              </a:rPr>
              <a:t>Loss (UO), where UO = Unexpected outcome</a:t>
            </a:r>
            <a:endParaRPr lang="en-US" sz="1800" b="1" i="1" u="none" strike="noStrike" baseline="0" dirty="0">
              <a:latin typeface="OptimaLTStd-DemiBold"/>
            </a:endParaRPr>
          </a:p>
          <a:p>
            <a:pPr lvl="1"/>
            <a:r>
              <a:rPr lang="en-US" sz="1800" b="1" i="0" u="none" strike="noStrike" baseline="0" dirty="0">
                <a:latin typeface="OptimaLTStd-DemiBold"/>
              </a:rPr>
              <a:t>Risk Management Planning</a:t>
            </a:r>
            <a:endParaRPr lang="en-US" sz="1800" b="1" i="1" dirty="0">
              <a:latin typeface="OptimaLTStd-DemiBold"/>
            </a:endParaRPr>
          </a:p>
          <a:p>
            <a:pPr lvl="1"/>
            <a:r>
              <a:rPr lang="en-US" sz="1800" b="1" i="0" u="none" strike="noStrike" baseline="0" dirty="0">
                <a:latin typeface="OptimaLTStd-DemiBold"/>
              </a:rPr>
              <a:t>Taking Action</a:t>
            </a:r>
          </a:p>
          <a:p>
            <a:pPr lvl="1"/>
            <a:r>
              <a:rPr lang="en-US" sz="1800" b="1" i="0" u="none" strike="noStrike" baseline="0" dirty="0">
                <a:latin typeface="OptimaLTStd-DemiBold"/>
              </a:rPr>
              <a:t>Risk Tracking</a:t>
            </a:r>
            <a:endParaRPr lang="en-US" dirty="0"/>
          </a:p>
        </p:txBody>
      </p:sp>
      <p:pic>
        <p:nvPicPr>
          <p:cNvPr id="5" name="Picture 4" descr="Diagram&#10;&#10;Description automatically generated">
            <a:extLst>
              <a:ext uri="{FF2B5EF4-FFF2-40B4-BE49-F238E27FC236}">
                <a16:creationId xmlns:a16="http://schemas.microsoft.com/office/drawing/2014/main" id="{F910C055-A3C9-4FBA-B923-1E814D2F86C2}"/>
              </a:ext>
            </a:extLst>
          </p:cNvPr>
          <p:cNvPicPr>
            <a:picLocks noChangeAspect="1"/>
          </p:cNvPicPr>
          <p:nvPr/>
        </p:nvPicPr>
        <p:blipFill>
          <a:blip r:embed="rId2"/>
          <a:stretch>
            <a:fillRect/>
          </a:stretch>
        </p:blipFill>
        <p:spPr>
          <a:xfrm>
            <a:off x="4335437" y="1430352"/>
            <a:ext cx="3018445" cy="1561465"/>
          </a:xfrm>
          <a:prstGeom prst="rect">
            <a:avLst/>
          </a:prstGeom>
        </p:spPr>
      </p:pic>
      <p:pic>
        <p:nvPicPr>
          <p:cNvPr id="7" name="Picture 6" descr="Diagram, schematic&#10;&#10;Description automatically generated">
            <a:extLst>
              <a:ext uri="{FF2B5EF4-FFF2-40B4-BE49-F238E27FC236}">
                <a16:creationId xmlns:a16="http://schemas.microsoft.com/office/drawing/2014/main" id="{37EB8831-85CE-47FC-96FE-E6058AF1DD05}"/>
              </a:ext>
            </a:extLst>
          </p:cNvPr>
          <p:cNvPicPr>
            <a:picLocks noChangeAspect="1"/>
          </p:cNvPicPr>
          <p:nvPr/>
        </p:nvPicPr>
        <p:blipFill>
          <a:blip r:embed="rId3"/>
          <a:stretch>
            <a:fillRect/>
          </a:stretch>
        </p:blipFill>
        <p:spPr>
          <a:xfrm>
            <a:off x="7353882" y="1430352"/>
            <a:ext cx="2684909" cy="1561465"/>
          </a:xfrm>
          <a:prstGeom prst="rect">
            <a:avLst/>
          </a:prstGeom>
        </p:spPr>
      </p:pic>
      <p:pic>
        <p:nvPicPr>
          <p:cNvPr id="9" name="Picture 8" descr="Diagram&#10;&#10;Description automatically generated">
            <a:extLst>
              <a:ext uri="{FF2B5EF4-FFF2-40B4-BE49-F238E27FC236}">
                <a16:creationId xmlns:a16="http://schemas.microsoft.com/office/drawing/2014/main" id="{DC453E16-74AC-4805-BFB3-A93EDFA0EBB7}"/>
              </a:ext>
            </a:extLst>
          </p:cNvPr>
          <p:cNvPicPr>
            <a:picLocks noChangeAspect="1"/>
          </p:cNvPicPr>
          <p:nvPr/>
        </p:nvPicPr>
        <p:blipFill>
          <a:blip r:embed="rId4"/>
          <a:stretch>
            <a:fillRect/>
          </a:stretch>
        </p:blipFill>
        <p:spPr>
          <a:xfrm>
            <a:off x="4749248" y="2457036"/>
            <a:ext cx="7543800" cy="4514850"/>
          </a:xfrm>
          <a:prstGeom prst="rect">
            <a:avLst/>
          </a:prstGeom>
        </p:spPr>
      </p:pic>
    </p:spTree>
    <p:extLst>
      <p:ext uri="{BB962C8B-B14F-4D97-AF65-F5344CB8AC3E}">
        <p14:creationId xmlns:p14="http://schemas.microsoft.com/office/powerpoint/2010/main" val="3806753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0201-FF70-4628-A7AA-34339102CB88}"/>
              </a:ext>
            </a:extLst>
          </p:cNvPr>
          <p:cNvSpPr>
            <a:spLocks noGrp="1"/>
          </p:cNvSpPr>
          <p:nvPr>
            <p:ph type="title"/>
          </p:nvPr>
        </p:nvSpPr>
        <p:spPr/>
        <p:txBody>
          <a:bodyPr/>
          <a:lstStyle/>
          <a:p>
            <a:r>
              <a:rPr lang="en-US" sz="4400" b="0" i="0" u="none" strike="noStrike" baseline="0" dirty="0">
                <a:latin typeface="Arial" panose="020B0604020202020204" pitchFamily="34" charset="0"/>
              </a:rPr>
              <a:t>Certified Software Quality Engineer Handbook, ASQ Quality Press</a:t>
            </a:r>
            <a:endParaRPr lang="en-US" dirty="0"/>
          </a:p>
        </p:txBody>
      </p:sp>
      <p:sp>
        <p:nvSpPr>
          <p:cNvPr id="5" name="Content Placeholder 4">
            <a:extLst>
              <a:ext uri="{FF2B5EF4-FFF2-40B4-BE49-F238E27FC236}">
                <a16:creationId xmlns:a16="http://schemas.microsoft.com/office/drawing/2014/main" id="{ACFE7DE7-781A-496E-98E9-944E4AC35922}"/>
              </a:ext>
            </a:extLst>
          </p:cNvPr>
          <p:cNvSpPr>
            <a:spLocks noGrp="1"/>
          </p:cNvSpPr>
          <p:nvPr>
            <p:ph idx="1"/>
          </p:nvPr>
        </p:nvSpPr>
        <p:spPr/>
        <p:txBody>
          <a:bodyPr>
            <a:normAutofit/>
          </a:bodyPr>
          <a:lstStyle/>
          <a:p>
            <a:r>
              <a:rPr lang="en-US" dirty="0"/>
              <a:t>Part VII: Configuration Management </a:t>
            </a:r>
          </a:p>
          <a:p>
            <a:pPr algn="l"/>
            <a:r>
              <a:rPr lang="en-US" sz="1800" b="0" i="0" u="none" strike="noStrike" baseline="0" dirty="0">
                <a:latin typeface="Palatino-Roman"/>
              </a:rPr>
              <a:t>Examples of risks (potential problems) associated with a lack of good SCM practices include:</a:t>
            </a:r>
          </a:p>
          <a:p>
            <a:pPr lvl="1"/>
            <a:r>
              <a:rPr lang="en-US" sz="1400" b="0" i="0" u="none" strike="noStrike" baseline="0" dirty="0">
                <a:latin typeface="Palatino-Roman"/>
              </a:rPr>
              <a:t>Inconsistencies between various software work products (for example, documentation that does not match the source code and/or executable)</a:t>
            </a:r>
          </a:p>
          <a:p>
            <a:pPr lvl="1"/>
            <a:r>
              <a:rPr lang="en-US" sz="1400" b="0" i="0" u="none" strike="noStrike" baseline="0" dirty="0">
                <a:latin typeface="Palatino-Roman"/>
              </a:rPr>
              <a:t>Missing source code or other software work products</a:t>
            </a:r>
          </a:p>
          <a:p>
            <a:pPr lvl="1"/>
            <a:r>
              <a:rPr lang="en-US" sz="1400" b="0" i="0" u="none" strike="noStrike" baseline="0" dirty="0">
                <a:latin typeface="Palatino-Roman"/>
              </a:rPr>
              <a:t>Unauthorized and unwanted changes to the software</a:t>
            </a:r>
          </a:p>
          <a:p>
            <a:pPr lvl="1"/>
            <a:r>
              <a:rPr lang="en-US" sz="1400" b="0" i="0" u="none" strike="noStrike" baseline="0" dirty="0">
                <a:latin typeface="Palatino-Roman"/>
              </a:rPr>
              <a:t>Inability to track when and why changes were made to the software and who made them</a:t>
            </a:r>
          </a:p>
          <a:p>
            <a:pPr lvl="1"/>
            <a:r>
              <a:rPr lang="en-US" sz="1400" b="0" i="0" u="none" strike="noStrike" baseline="0" dirty="0">
                <a:latin typeface="Palatino-Roman"/>
              </a:rPr>
              <a:t>Inability to integrate individual “working” software modules into “working” software products</a:t>
            </a:r>
          </a:p>
          <a:p>
            <a:pPr lvl="1"/>
            <a:r>
              <a:rPr lang="en-US" sz="1400" b="0" i="0" u="none" strike="noStrike" baseline="0" dirty="0">
                <a:latin typeface="Palatino-Roman"/>
              </a:rPr>
              <a:t>Uncertainty about what needs to be tested</a:t>
            </a:r>
          </a:p>
          <a:p>
            <a:pPr lvl="1"/>
            <a:r>
              <a:rPr lang="en-US" sz="1400" b="0" i="0" u="none" strike="noStrike" baseline="0" dirty="0">
                <a:latin typeface="Palatino-Roman"/>
              </a:rPr>
              <a:t>Working software that suddenly stops working, or fixed defects that reappear in subsequent builds</a:t>
            </a:r>
            <a:endParaRPr lang="en-US" dirty="0"/>
          </a:p>
        </p:txBody>
      </p:sp>
    </p:spTree>
    <p:extLst>
      <p:ext uri="{BB962C8B-B14F-4D97-AF65-F5344CB8AC3E}">
        <p14:creationId xmlns:p14="http://schemas.microsoft.com/office/powerpoint/2010/main" val="41452817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TotalTime>
  <Words>3811</Words>
  <Application>Microsoft Macintosh PowerPoint</Application>
  <PresentationFormat>Widescreen</PresentationFormat>
  <Paragraphs>490</Paragraphs>
  <Slides>41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Arial Narrow</vt:lpstr>
      <vt:lpstr>Calibri</vt:lpstr>
      <vt:lpstr>Calibri Light</vt:lpstr>
      <vt:lpstr>OptimaLTStd-DemiBold</vt:lpstr>
      <vt:lpstr>Palatino-Italic</vt:lpstr>
      <vt:lpstr>Palatino-Roman</vt:lpstr>
      <vt:lpstr>Symbol</vt:lpstr>
      <vt:lpstr>Tahoma</vt:lpstr>
      <vt:lpstr>Wingdings</vt:lpstr>
      <vt:lpstr>Wingdings 3</vt:lpstr>
      <vt:lpstr>Office Theme</vt:lpstr>
      <vt:lpstr>CSE 474 QA</vt:lpstr>
      <vt:lpstr>PowerPoint Presentation</vt:lpstr>
      <vt:lpstr>Actually it’s All About Lowering Execution Risk</vt:lpstr>
      <vt:lpstr>Overview</vt:lpstr>
      <vt:lpstr>PowerPoint Presentation</vt:lpstr>
      <vt:lpstr>A Few Commonly Used  Risk Management Terms</vt:lpstr>
      <vt:lpstr>A Short Guide to Project Risk Management Plan</vt:lpstr>
      <vt:lpstr>Certified Software Quality Engineer Handbook, ASQ Quality Press Chapter 17</vt:lpstr>
      <vt:lpstr>Certified Software Quality Engineer Handbook, ASQ Quality Press</vt:lpstr>
      <vt:lpstr>How do I identify risks and mitigate them?</vt:lpstr>
      <vt:lpstr>Capability Mature Model for Software, Version 1.1</vt:lpstr>
      <vt:lpstr>PowerPoint Presentation</vt:lpstr>
      <vt:lpstr>A Short Guide to Project Risk Management Plan</vt:lpstr>
      <vt:lpstr>Risk Phrasing</vt:lpstr>
      <vt:lpstr>How do I identify risks and mitigate them?</vt:lpstr>
      <vt:lpstr>PowerPoint Presentation</vt:lpstr>
      <vt:lpstr>Risk Quadrants</vt:lpstr>
      <vt:lpstr>Risk Levels</vt:lpstr>
      <vt:lpstr>Development Telephone Game</vt:lpstr>
      <vt:lpstr>What is Risk Management? </vt:lpstr>
      <vt:lpstr>Typical Monitoring and Control Risks Things that are missed</vt:lpstr>
      <vt:lpstr>Quality Assurance Risks</vt:lpstr>
      <vt:lpstr>Risk &amp; Mitigation Strategies</vt:lpstr>
      <vt:lpstr>How do I identify risks and mitigate them?</vt:lpstr>
      <vt:lpstr>Cost of Risk</vt:lpstr>
      <vt:lpstr>Cost Effective Security FIPS PUB 199</vt:lpstr>
      <vt:lpstr>PowerPoint Presentation</vt:lpstr>
      <vt:lpstr>How to I find out what is causing the risk?</vt:lpstr>
      <vt:lpstr>CSQE</vt:lpstr>
      <vt:lpstr>CSQE</vt:lpstr>
      <vt:lpstr>How to I find out what is causing the risk?</vt:lpstr>
      <vt:lpstr>Certified Software Quality Engineer Handbook, ASQ Quality Press</vt:lpstr>
      <vt:lpstr>Certified Software Quality Engineer Handbook, ASQ Quality Press</vt:lpstr>
      <vt:lpstr>PowerPoint Presentation</vt:lpstr>
      <vt:lpstr>Complete SQAP Section 8 &amp; 14</vt:lpstr>
      <vt:lpstr>Certified Software Quality Engineer Handbook</vt:lpstr>
      <vt:lpstr>Corrective and Preventive Action Format</vt:lpstr>
      <vt:lpstr>Introduce Risk Mitigation and use of CMM/CAR</vt:lpstr>
      <vt:lpstr>CAR</vt:lpstr>
      <vt:lpstr>CAR</vt:lpstr>
      <vt:lpstr>CAR with the use of Tool/Techniques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2022-03-09T18:08:25Z</dcterms:created>
  <dcterms:modified xsi:type="dcterms:W3CDTF">2022-03-18T14:52:52Z</dcterms:modified>
</cp:coreProperties>
</file>